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5" r:id="rId3"/>
    <p:sldId id="291" r:id="rId4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F5406E2E-88DD-E14E-8624-64205659A929}">
          <p14:sldIdLst>
            <p14:sldId id="305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094"/>
    <a:srgbClr val="E72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404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20" y="-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122"/>
          <p:cNvSpPr txBox="1"/>
          <p:nvPr/>
        </p:nvSpPr>
        <p:spPr>
          <a:xfrm>
            <a:off x="398244" y="637448"/>
            <a:ext cx="5653619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>
                <a:solidFill>
                  <a:srgbClr val="221815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DDB</a:t>
            </a:r>
            <a:endParaRPr lang="en-US" sz="2800" b="1" dirty="0">
              <a:solidFill>
                <a:srgbClr val="221815"/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1400" dirty="0">
                <a:solidFill>
                  <a:srgbClr val="221815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</a:t>
            </a:r>
            <a:r>
              <a:rPr lang="en-US" altLang="zh-CN" sz="1400" dirty="0">
                <a:solidFill>
                  <a:srgbClr val="221815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3mm      </a:t>
            </a:r>
            <a:r>
              <a:rPr lang="en-US" sz="1400" dirty="0">
                <a:solidFill>
                  <a:srgbClr val="221815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Digital Delivery Box</a:t>
            </a:r>
            <a:r>
              <a:rPr lang="zh-CN" altLang="en-US" sz="1400" dirty="0">
                <a:solidFill>
                  <a:srgbClr val="221815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1400" dirty="0">
                <a:solidFill>
                  <a:srgbClr val="221815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|</a:t>
            </a:r>
            <a:r>
              <a:rPr lang="zh-CN" altLang="en-US" sz="1400" dirty="0">
                <a:solidFill>
                  <a:srgbClr val="221815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221815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Creative LED Display</a:t>
            </a:r>
            <a:endParaRPr lang="en-US" sz="1400" dirty="0">
              <a:solidFill>
                <a:srgbClr val="221815"/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56350" y="1159192"/>
            <a:ext cx="50800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600" b="1" dirty="0">
                <a:solidFill>
                  <a:schemeClr val="accent2"/>
                </a:solidFill>
                <a:latin typeface="Algerian" panose="04020705040A02060702" charset="0"/>
                <a:cs typeface="Algerian" panose="04020705040A02060702" charset="0"/>
              </a:rPr>
              <a:t>♦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US" alt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3743680" name="组合 1073743679"/>
          <p:cNvGrpSpPr/>
          <p:nvPr/>
        </p:nvGrpSpPr>
        <p:grpSpPr>
          <a:xfrm flipV="1">
            <a:off x="6423660" y="1440180"/>
            <a:ext cx="4706620" cy="76200"/>
            <a:chOff x="0" y="0"/>
            <a:chExt cx="5549" cy="15"/>
          </a:xfrm>
        </p:grpSpPr>
        <p:grpSp>
          <p:nvGrpSpPr>
            <p:cNvPr id="1073743681" name="组合 1073743680"/>
            <p:cNvGrpSpPr/>
            <p:nvPr/>
          </p:nvGrpSpPr>
          <p:grpSpPr>
            <a:xfrm>
              <a:off x="8" y="8"/>
              <a:ext cx="5534" cy="2"/>
              <a:chOff x="8" y="8"/>
              <a:chExt cx="5534" cy="2"/>
            </a:xfrm>
          </p:grpSpPr>
          <p:sp>
            <p:nvSpPr>
              <p:cNvPr id="1073743682" name="任意多边形 1073743681"/>
              <p:cNvSpPr/>
              <p:nvPr/>
            </p:nvSpPr>
            <p:spPr>
              <a:xfrm>
                <a:off x="8" y="8"/>
                <a:ext cx="5534" cy="2"/>
              </a:xfrm>
              <a:custGeom>
                <a:avLst/>
                <a:gdLst/>
                <a:ahLst/>
                <a:cxnLst/>
                <a:rect l="0" t="0" r="0" b="0"/>
                <a:pathLst>
                  <a:path w="5534">
                    <a:moveTo>
                      <a:pt x="0" y="0"/>
                    </a:moveTo>
                    <a:lnTo>
                      <a:pt x="5533" y="0"/>
                    </a:lnTo>
                  </a:path>
                </a:pathLst>
              </a:custGeom>
              <a:noFill/>
              <a:ln w="8903" cap="flat" cmpd="sng">
                <a:solidFill>
                  <a:srgbClr val="2218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 flipV="1">
            <a:off x="551180" y="1447800"/>
            <a:ext cx="5080000" cy="76200"/>
            <a:chOff x="0" y="0"/>
            <a:chExt cx="5549" cy="15"/>
          </a:xfrm>
        </p:grpSpPr>
        <p:grpSp>
          <p:nvGrpSpPr>
            <p:cNvPr id="23" name="组合 22"/>
            <p:cNvGrpSpPr/>
            <p:nvPr/>
          </p:nvGrpSpPr>
          <p:grpSpPr>
            <a:xfrm>
              <a:off x="8" y="8"/>
              <a:ext cx="5534" cy="2"/>
              <a:chOff x="8" y="8"/>
              <a:chExt cx="5534" cy="2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8" y="8"/>
                <a:ext cx="5534" cy="2"/>
              </a:xfrm>
              <a:custGeom>
                <a:avLst/>
                <a:gdLst/>
                <a:ahLst/>
                <a:cxnLst/>
                <a:rect l="0" t="0" r="0" b="0"/>
                <a:pathLst>
                  <a:path w="5534">
                    <a:moveTo>
                      <a:pt x="0" y="0"/>
                    </a:moveTo>
                    <a:lnTo>
                      <a:pt x="5533" y="0"/>
                    </a:lnTo>
                  </a:path>
                </a:pathLst>
              </a:custGeom>
              <a:noFill/>
              <a:ln w="8903" cap="flat" cmpd="sng">
                <a:solidFill>
                  <a:srgbClr val="2218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6" name="文本框 125"/>
          <p:cNvSpPr txBox="1"/>
          <p:nvPr/>
        </p:nvSpPr>
        <p:spPr>
          <a:xfrm>
            <a:off x="6447925" y="1802765"/>
            <a:ext cx="5080000" cy="39703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600" b="1" dirty="0">
                <a:solidFill>
                  <a:schemeClr val="accent2"/>
                </a:solidFill>
                <a:latin typeface="Eras Light ITC" panose="020B0402030504020804" charset="0"/>
                <a:ea typeface="Arial Unicode MS" panose="020B0604020202020204" charset="-122"/>
                <a:cs typeface="Eras Light ITC" panose="020B0402030504020804" charset="0"/>
                <a:sym typeface="+mn-ea"/>
              </a:rPr>
              <a:t>►</a:t>
            </a:r>
            <a:r>
              <a:rPr lang="en-US" sz="1600" b="1" dirty="0">
                <a:latin typeface="Eras Light ITC" panose="020B0402030504020804" charset="0"/>
                <a:ea typeface="Arial Unicode MS" panose="020B0604020202020204" charset="-122"/>
                <a:cs typeface="Eras Light ITC" panose="020B0402030504020804" charset="0"/>
                <a:sym typeface="+mn-ea"/>
              </a:rPr>
              <a:t>Creative design </a:t>
            </a:r>
            <a:endParaRPr lang="en-US" sz="1600" dirty="0">
              <a:latin typeface="Eras Light ITC" panose="020B0402030504020804" charset="0"/>
              <a:cs typeface="Eras Light ITC" panose="020B0402030504020804" charset="0"/>
            </a:endParaRPr>
          </a:p>
          <a:p>
            <a:r>
              <a:rPr lang="en-US" sz="1400" dirty="0">
                <a:solidFill>
                  <a:srgbClr val="221815"/>
                </a:solidFill>
                <a:latin typeface="Eras Light ITC" panose="020B0402030504020804" charset="0"/>
                <a:cs typeface="Eras Light ITC" panose="020B0402030504020804" charset="0"/>
              </a:rPr>
              <a:t>Digital delivery box with three-side LED display on it, showing advertising when delivery man drive motorcycle to the client.</a:t>
            </a:r>
            <a:endParaRPr lang="en-US" sz="1600" dirty="0">
              <a:solidFill>
                <a:srgbClr val="221815"/>
              </a:solidFill>
              <a:latin typeface="Eras Light ITC" panose="020B0402030504020804" charset="0"/>
              <a:cs typeface="Eras Light ITC" panose="020B0402030504020804" charset="0"/>
            </a:endParaRPr>
          </a:p>
          <a:p>
            <a:pPr indent="0"/>
            <a:endParaRPr lang="en-US" sz="1600" dirty="0">
              <a:solidFill>
                <a:srgbClr val="221815"/>
              </a:solidFill>
              <a:latin typeface="Eras Light ITC" panose="020B0402030504020804" charset="0"/>
              <a:cs typeface="Eras Light ITC" panose="020B0402030504020804" charset="0"/>
            </a:endParaRPr>
          </a:p>
          <a:p>
            <a:pPr indent="0"/>
            <a:r>
              <a:rPr lang="en-US" sz="1600" b="1" dirty="0">
                <a:solidFill>
                  <a:schemeClr val="accent2"/>
                </a:solidFill>
                <a:latin typeface="Eras Light ITC" panose="020B0402030504020804" charset="0"/>
                <a:ea typeface="Arial Unicode MS" panose="020B0604020202020204" charset="-122"/>
                <a:cs typeface="Eras Light ITC" panose="020B0402030504020804" charset="0"/>
                <a:sym typeface="+mn-ea"/>
              </a:rPr>
              <a:t>►</a:t>
            </a:r>
            <a:r>
              <a:rPr lang="en-US" sz="1600" b="1" dirty="0">
                <a:latin typeface="Eras Light ITC" panose="020B0402030504020804" charset="0"/>
                <a:ea typeface="Arial Unicode MS" panose="020B0604020202020204" charset="-122"/>
                <a:sym typeface="+mn-ea"/>
              </a:rPr>
              <a:t>Count Function</a:t>
            </a:r>
            <a:endParaRPr lang="en-US" sz="1600" b="1" dirty="0">
              <a:latin typeface="Eras Light ITC" panose="020B0402030504020804" charset="0"/>
              <a:ea typeface="Arial Unicode MS" panose="020B0604020202020204" charset="-122"/>
            </a:endParaRPr>
          </a:p>
          <a:p>
            <a:pPr indent="0"/>
            <a:r>
              <a:rPr lang="en-US" sz="1600" dirty="0">
                <a:solidFill>
                  <a:srgbClr val="221815"/>
                </a:solidFill>
                <a:latin typeface="Eras Light ITC" panose="020B0402030504020804" charset="0"/>
              </a:rPr>
              <a:t>Calculate how many audience all the way.</a:t>
            </a:r>
            <a:endParaRPr lang="en-US" sz="1600" dirty="0">
              <a:solidFill>
                <a:srgbClr val="221815"/>
              </a:solidFill>
              <a:latin typeface="Eras Light ITC" panose="020B0402030504020804" charset="0"/>
            </a:endParaRPr>
          </a:p>
          <a:p>
            <a:pPr indent="0"/>
            <a:endParaRPr lang="en-US" sz="1600" b="1" dirty="0">
              <a:solidFill>
                <a:srgbClr val="221815"/>
              </a:solidFill>
              <a:latin typeface="Eras Light ITC" panose="020B0402030504020804" charset="0"/>
              <a:cs typeface="Eras Light ITC" panose="020B0402030504020804" charset="0"/>
            </a:endParaRPr>
          </a:p>
          <a:p>
            <a:pPr indent="0"/>
            <a:r>
              <a:rPr lang="en-US" altLang="zh-CN" sz="1600" b="1" dirty="0">
                <a:solidFill>
                  <a:schemeClr val="accent2"/>
                </a:solidFill>
                <a:latin typeface="Eras Light ITC" panose="020B0402030504020804" charset="0"/>
                <a:ea typeface="Arial Unicode MS" panose="020B0604020202020204" charset="-122"/>
                <a:cs typeface="Eras Light ITC" panose="020B0402030504020804" charset="0"/>
                <a:sym typeface="+mn-ea"/>
              </a:rPr>
              <a:t>►</a:t>
            </a:r>
            <a:r>
              <a:rPr lang="en-US" altLang="zh-CN" sz="1600" b="1" dirty="0">
                <a:latin typeface="Eras Light ITC" panose="020B0402030504020804" charset="0"/>
                <a:ea typeface="Arial Unicode MS" panose="020B0604020202020204" charset="-122"/>
                <a:sym typeface="+mn-ea"/>
              </a:rPr>
              <a:t>Compatibility</a:t>
            </a:r>
            <a:endParaRPr lang="en-US" altLang="zh-CN" sz="1600" b="1" dirty="0">
              <a:latin typeface="Eras Light ITC" panose="020B0402030504020804" charset="0"/>
              <a:ea typeface="Arial Unicode MS" panose="020B0604020202020204" charset="-122"/>
            </a:endParaRPr>
          </a:p>
          <a:p>
            <a:pPr indent="0"/>
            <a:r>
              <a:rPr lang="en-US" altLang="zh-CN" sz="1600" dirty="0" err="1">
                <a:solidFill>
                  <a:srgbClr val="221815"/>
                </a:solidFill>
                <a:latin typeface="Eras Light ITC" panose="020B0402030504020804" charset="0"/>
              </a:rPr>
              <a:t>Intergrate</a:t>
            </a:r>
            <a:r>
              <a:rPr lang="en-US" altLang="zh-CN" sz="1600" dirty="0">
                <a:solidFill>
                  <a:srgbClr val="221815"/>
                </a:solidFill>
                <a:latin typeface="Eras Light ITC" panose="020B0402030504020804" charset="0"/>
              </a:rPr>
              <a:t> with your current delivery system.</a:t>
            </a:r>
            <a:endParaRPr lang="en-US" altLang="zh-CN" sz="1600" dirty="0">
              <a:solidFill>
                <a:srgbClr val="221815"/>
              </a:solidFill>
              <a:latin typeface="Eras Light ITC" panose="020B0402030504020804" charset="0"/>
            </a:endParaRPr>
          </a:p>
          <a:p>
            <a:pPr indent="0"/>
            <a:endParaRPr lang="en-US" sz="1600" b="1" dirty="0">
              <a:solidFill>
                <a:srgbClr val="221815"/>
              </a:solidFill>
              <a:latin typeface="Eras Light ITC" panose="020B0402030504020804" charset="0"/>
              <a:cs typeface="Eras Light ITC" panose="020B0402030504020804" charset="0"/>
            </a:endParaRPr>
          </a:p>
          <a:p>
            <a:pPr indent="0"/>
            <a:r>
              <a:rPr lang="en-US" sz="1600" b="1" dirty="0">
                <a:solidFill>
                  <a:schemeClr val="accent2"/>
                </a:solidFill>
                <a:latin typeface="Eras Light ITC" panose="020B0402030504020804" charset="0"/>
                <a:ea typeface="Arial Unicode MS" panose="020B0604020202020204" charset="-122"/>
                <a:cs typeface="Eras Light ITC" panose="020B0402030504020804" charset="0"/>
                <a:sym typeface="+mn-ea"/>
              </a:rPr>
              <a:t>►</a:t>
            </a:r>
            <a:r>
              <a:rPr lang="en-US" sz="1600" b="1" dirty="0">
                <a:latin typeface="Eras Light ITC" panose="020B0402030504020804" charset="0"/>
                <a:ea typeface="Arial Unicode MS" panose="020B0604020202020204" charset="-122"/>
                <a:sym typeface="+mn-ea"/>
              </a:rPr>
              <a:t>Plug and Play</a:t>
            </a:r>
            <a:endParaRPr lang="en-US" sz="1600" b="1" dirty="0">
              <a:latin typeface="Eras Light ITC" panose="020B0402030504020804" charset="0"/>
              <a:ea typeface="Arial Unicode MS" panose="020B0604020202020204" charset="-122"/>
              <a:sym typeface="+mn-ea"/>
            </a:endParaRPr>
          </a:p>
          <a:p>
            <a:pPr indent="0"/>
            <a:r>
              <a:rPr lang="en-US" altLang="zh-CN" sz="1600" dirty="0">
                <a:solidFill>
                  <a:srgbClr val="221815"/>
                </a:solidFill>
                <a:latin typeface="Eras Light ITC" panose="020B0402030504020804" charset="0"/>
                <a:cs typeface="Eras Light ITC" panose="020B0402030504020804" charset="0"/>
              </a:rPr>
              <a:t>Connect with your motorcycle battery</a:t>
            </a:r>
            <a:endParaRPr lang="en-US" altLang="zh-CN" sz="1600" dirty="0">
              <a:solidFill>
                <a:srgbClr val="221815"/>
              </a:solidFill>
              <a:latin typeface="Eras Light ITC" panose="020B0402030504020804" charset="0"/>
              <a:cs typeface="Eras Light ITC" panose="020B0402030504020804" charset="0"/>
            </a:endParaRPr>
          </a:p>
          <a:p>
            <a:pPr indent="0"/>
            <a:endParaRPr lang="en-US" sz="1600" dirty="0">
              <a:solidFill>
                <a:srgbClr val="221815"/>
              </a:solidFill>
              <a:latin typeface="Eras Light ITC" panose="020B0402030504020804" charset="0"/>
              <a:cs typeface="Eras Light ITC" panose="020B0402030504020804" charset="0"/>
            </a:endParaRPr>
          </a:p>
          <a:p>
            <a:pPr indent="0"/>
            <a:r>
              <a:rPr lang="en-US" sz="1600" b="1" dirty="0">
                <a:solidFill>
                  <a:schemeClr val="accent2"/>
                </a:solidFill>
                <a:latin typeface="Eras Light ITC" panose="020B0402030504020804" charset="0"/>
                <a:ea typeface="Arial Unicode MS" panose="020B0604020202020204" charset="-122"/>
                <a:cs typeface="Eras Light ITC" panose="020B0402030504020804" charset="0"/>
                <a:sym typeface="+mn-ea"/>
              </a:rPr>
              <a:t>►</a:t>
            </a:r>
            <a:r>
              <a:rPr lang="en-US" sz="1600" b="1" dirty="0">
                <a:solidFill>
                  <a:srgbClr val="221815"/>
                </a:solidFill>
                <a:latin typeface="Eras Light ITC" panose="020B0402030504020804" charset="0"/>
                <a:ea typeface="Arial Unicode MS" panose="020B0604020202020204" charset="-122"/>
                <a:cs typeface="Eras Light ITC" panose="020B0402030504020804" charset="0"/>
                <a:sym typeface="+mn-ea"/>
              </a:rPr>
              <a:t>Location Free for Advertising </a:t>
            </a:r>
            <a:endParaRPr lang="en-US" sz="1600" b="1" dirty="0">
              <a:solidFill>
                <a:srgbClr val="221815"/>
              </a:solidFill>
              <a:latin typeface="Eras Light ITC" panose="020B0402030504020804" charset="0"/>
              <a:ea typeface="Arial Unicode MS" panose="020B0604020202020204" charset="-122"/>
              <a:cs typeface="Eras Light ITC" panose="020B0402030504020804" charset="0"/>
              <a:sym typeface="+mn-ea"/>
            </a:endParaRPr>
          </a:p>
          <a:p>
            <a:r>
              <a:rPr lang="en-US" altLang="zh-CN" sz="1600" dirty="0">
                <a:solidFill>
                  <a:srgbClr val="221815"/>
                </a:solidFill>
                <a:latin typeface="Eras Light ITC" panose="020B0402030504020804" charset="0"/>
                <a:cs typeface="Eras Light ITC" panose="020B0402030504020804" charset="0"/>
              </a:rPr>
              <a:t> A new and efficient way to showing advertisement anywhere.</a:t>
            </a:r>
            <a:endParaRPr lang="en-US" altLang="zh-CN" sz="1600" dirty="0">
              <a:solidFill>
                <a:srgbClr val="221815"/>
              </a:solidFill>
              <a:latin typeface="Eras Light ITC" panose="020B0402030504020804" charset="0"/>
              <a:cs typeface="Eras Light ITC" panose="020B0402030504020804" charset="0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558800" y="370617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400" b="1" dirty="0">
                <a:solidFill>
                  <a:schemeClr val="accent2"/>
                </a:solidFill>
                <a:latin typeface="Algerian" panose="04020705040A02060702" charset="0"/>
                <a:cs typeface="Algerian" panose="04020705040A02060702" charset="0"/>
              </a:rPr>
              <a:t>♦</a:t>
            </a: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Reference</a:t>
            </a:r>
            <a:endParaRPr lang="en-US" alt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3744028" name="组合 1073744027"/>
          <p:cNvGrpSpPr/>
          <p:nvPr/>
        </p:nvGrpSpPr>
        <p:grpSpPr>
          <a:xfrm>
            <a:off x="10817360" y="309754"/>
            <a:ext cx="1677850" cy="338430"/>
            <a:chOff x="33917" y="-2876"/>
            <a:chExt cx="2196" cy="251"/>
          </a:xfrm>
        </p:grpSpPr>
        <p:grpSp>
          <p:nvGrpSpPr>
            <p:cNvPr id="1073744029" name="组合 1073744028"/>
            <p:cNvGrpSpPr/>
            <p:nvPr/>
          </p:nvGrpSpPr>
          <p:grpSpPr>
            <a:xfrm>
              <a:off x="33917" y="-2876"/>
              <a:ext cx="2196" cy="251"/>
              <a:chOff x="33917" y="-2876"/>
              <a:chExt cx="2196" cy="251"/>
            </a:xfrm>
          </p:grpSpPr>
          <p:sp>
            <p:nvSpPr>
              <p:cNvPr id="1073744030" name="任意多边形 1073744029"/>
              <p:cNvSpPr/>
              <p:nvPr/>
            </p:nvSpPr>
            <p:spPr>
              <a:xfrm>
                <a:off x="33917" y="-2876"/>
                <a:ext cx="1860" cy="222"/>
              </a:xfrm>
              <a:custGeom>
                <a:avLst/>
                <a:gdLst/>
                <a:ahLst/>
                <a:cxnLst/>
                <a:rect l="0" t="0" r="0" b="0"/>
                <a:pathLst>
                  <a:path w="1860" h="222">
                    <a:moveTo>
                      <a:pt x="1859" y="0"/>
                    </a:moveTo>
                    <a:lnTo>
                      <a:pt x="111" y="0"/>
                    </a:lnTo>
                    <a:lnTo>
                      <a:pt x="67" y="9"/>
                    </a:lnTo>
                    <a:lnTo>
                      <a:pt x="32" y="33"/>
                    </a:lnTo>
                    <a:lnTo>
                      <a:pt x="9" y="68"/>
                    </a:lnTo>
                    <a:lnTo>
                      <a:pt x="0" y="111"/>
                    </a:lnTo>
                    <a:lnTo>
                      <a:pt x="9" y="154"/>
                    </a:lnTo>
                    <a:lnTo>
                      <a:pt x="32" y="189"/>
                    </a:lnTo>
                    <a:lnTo>
                      <a:pt x="67" y="213"/>
                    </a:lnTo>
                    <a:lnTo>
                      <a:pt x="111" y="221"/>
                    </a:lnTo>
                    <a:lnTo>
                      <a:pt x="1859" y="221"/>
                    </a:lnTo>
                    <a:lnTo>
                      <a:pt x="1859" y="0"/>
                    </a:lnTo>
                    <a:close/>
                  </a:path>
                </a:pathLst>
              </a:custGeom>
              <a:solidFill>
                <a:srgbClr val="F398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44031" name="文本框 1073744030"/>
              <p:cNvSpPr txBox="1"/>
              <p:nvPr/>
            </p:nvSpPr>
            <p:spPr>
              <a:xfrm>
                <a:off x="34253" y="-2852"/>
                <a:ext cx="1860" cy="2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marL="76835" indent="0">
                  <a:spcBef>
                    <a:spcPts val="40"/>
                  </a:spcBef>
                </a:pPr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LED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Screen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dirty="0">
                  <a:latin typeface="Bradley Hand ITC" panose="03070402050302030203" charset="0"/>
                  <a:cs typeface="Bradley Hand ITC" panose="03070402050302030203" charset="0"/>
                </a:endParaRPr>
              </a:p>
            </p:txBody>
          </p:sp>
        </p:grpSp>
      </p:grp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>
          <a:xfrm>
            <a:off x="4038600" y="6466205"/>
            <a:ext cx="4114800" cy="365125"/>
          </a:xfrm>
        </p:spPr>
        <p:txBody>
          <a:bodyPr/>
          <a:lstStyle/>
          <a:p>
            <a:r>
              <a:rPr lang="zh-CN" altLang="en-US" dirty="0"/>
              <a:t> www.sostron.com</a:t>
            </a:r>
            <a:endParaRPr lang="zh-CN" altLang="en-US" dirty="0"/>
          </a:p>
        </p:txBody>
      </p:sp>
      <p:pic>
        <p:nvPicPr>
          <p:cNvPr id="7" name="图片 6" descr="盒子里的电视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4" y="1592615"/>
            <a:ext cx="2170486" cy="18576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589483"/>
            <a:ext cx="2352087" cy="1995310"/>
          </a:xfrm>
          <a:prstGeom prst="rect">
            <a:avLst/>
          </a:prstGeom>
        </p:spPr>
      </p:pic>
      <p:pic>
        <p:nvPicPr>
          <p:cNvPr id="16" name="图片 15" descr="日程表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3" y="4122137"/>
            <a:ext cx="3716063" cy="2448434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640179" y="4212103"/>
            <a:ext cx="1455821" cy="218974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格 21"/>
          <p:cNvGraphicFramePr/>
          <p:nvPr>
            <p:custDataLst>
              <p:tags r:id="rId1"/>
            </p:custDataLst>
          </p:nvPr>
        </p:nvGraphicFramePr>
        <p:xfrm>
          <a:off x="393700" y="584706"/>
          <a:ext cx="11404600" cy="58719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16843"/>
                <a:gridCol w="3048907"/>
                <a:gridCol w="6038850"/>
              </a:tblGrid>
              <a:tr h="3832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Eras Light ITC" panose="020B0402030504020804" charset="0"/>
                          <a:cs typeface="Eras Light ITC" panose="020B0402030504020804" charset="0"/>
                        </a:rPr>
                        <a:t>Pixel</a:t>
                      </a:r>
                      <a:r>
                        <a:rPr lang="en-US" altLang="zh-CN" sz="1400" dirty="0">
                          <a:latin typeface="Eras Light ITC" panose="020B0402030504020804" charset="0"/>
                          <a:cs typeface="Eras Light ITC" panose="020B0402030504020804" charset="0"/>
                        </a:rPr>
                        <a:t> Pitch</a:t>
                      </a:r>
                      <a:endParaRPr lang="zh-CN" altLang="en-US" sz="1400" dirty="0">
                        <a:latin typeface="Eras Light ITC" panose="020B040203050402080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Eras Light ITC" panose="020B040203050402080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Eras Light ITC" panose="020B0402030504020804" charset="0"/>
                          <a:cs typeface="Eras Light ITC" panose="020B0402030504020804" charset="0"/>
                        </a:rPr>
                        <a:t>P</a:t>
                      </a:r>
                      <a:r>
                        <a:rPr lang="en-US" altLang="zh-CN" sz="1400" dirty="0">
                          <a:latin typeface="Eras Light ITC" panose="020B0402030504020804" charset="0"/>
                          <a:cs typeface="Eras Light ITC" panose="020B0402030504020804" charset="0"/>
                        </a:rPr>
                        <a:t>3.0mm</a:t>
                      </a:r>
                      <a:endParaRPr lang="zh-CN" altLang="en-US" sz="1400" dirty="0">
                        <a:latin typeface="Eras Light ITC" panose="020B040203050402080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80404">
                <a:tc rowSpan="19"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Eras Light ITC" panose="020B0402030504020804" charset="0"/>
                          <a:ea typeface="+mn-ea"/>
                          <a:cs typeface="Eras Light ITC" panose="020B0402030504020804" charset="0"/>
                        </a:rPr>
                        <a:t>Screen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Eras Light ITC" panose="020B0402030504020804" charset="0"/>
                        <a:ea typeface="+mn-ea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LED</a:t>
                      </a: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 Type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SMD</a:t>
                      </a: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1415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8604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Pixel </a:t>
                      </a: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Density(dot/m2) 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110,889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8604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Module Size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192</a:t>
                      </a: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 </a:t>
                      </a: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x 192mm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70994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Screen Size (each side)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384</a:t>
                      </a: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 </a:t>
                      </a: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x 384mm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8604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Screen Resolution (each side)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128 x 128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70994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Box </a:t>
                      </a: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Size(mm)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500 W x 500 H x 500 D mm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70994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Max. Power Consumption(w/sets)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350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70994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Ave. Power Consumption(w/sets)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Eras Light ITC" panose="020B0402030504020804" charset="0"/>
                        </a:rPr>
                        <a:t>200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70994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Operating System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Android System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70994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Weight</a:t>
                      </a:r>
                      <a:endParaRPr lang="en-US" altLang="zh-CN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17KG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7099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Grey Level</a:t>
                      </a:r>
                      <a:endParaRPr lang="en-US" altLang="zh-CN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14bit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86049">
                <a:tc vMerge="1"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Eras Light ITC" panose="020B0402030504020804" charset="0"/>
                        </a:rPr>
                        <a:t>Driving Voltage(V)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5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270994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Input(V)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110-220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301105">
                <a:tc vMerge="1"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Eras Light ITC" panose="020B0402030504020804" charset="0"/>
                        </a:rPr>
                        <a:t>Brightness 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 smtClean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&gt;</a:t>
                      </a:r>
                      <a:r>
                        <a:rPr lang="en-US" altLang="zh-CN" sz="1200" b="0" dirty="0" smtClean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4,5</a:t>
                      </a:r>
                      <a:r>
                        <a:rPr lang="zh-CN" altLang="en-US" sz="1200" b="0" dirty="0" smtClean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00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30110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Eras Light ITC" panose="020B0402030504020804" charset="0"/>
                        </a:rPr>
                        <a:t>Viewing Angle 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Eras Light ITC" panose="020B0402030504020804" charset="0"/>
                        </a:rPr>
                        <a:t>140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Eras Light ITC" panose="020B0402030504020804" charset="0"/>
                        </a:rPr>
                        <a:t> 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+mn-cs"/>
                        </a:rPr>
                        <a:t>°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</a:rPr>
                        <a:t> 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Eras Light ITC" panose="020B0402030504020804" charset="0"/>
                        </a:rPr>
                        <a:t>/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Eras Light ITC" panose="020B0402030504020804" charset="0"/>
                        </a:rPr>
                        <a:t>140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  <a:cs typeface="+mn-cs"/>
                        </a:rPr>
                        <a:t>°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latin typeface="Eras Medium ITC" panose="020B0602030504020804" pitchFamily="34" charset="0"/>
                          <a:ea typeface="+mn-ea"/>
                        </a:rPr>
                        <a:t> 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Eras Medium ITC" panose="020B0602030504020804" pitchFamily="34" charset="0"/>
                        <a:ea typeface="+mn-ea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30110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Ingress Protection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IP</a:t>
                      </a: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65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30110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Refresh Frequency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dirty="0" smtClean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1920</a:t>
                      </a:r>
                      <a:r>
                        <a:rPr lang="en-US" altLang="zh-CN" sz="1200" b="0" dirty="0" smtClean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-3840Hz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149887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Operating  Temperat</a:t>
                      </a:r>
                      <a:r>
                        <a:rPr 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ure</a:t>
                      </a:r>
                      <a:endParaRPr 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-</a:t>
                      </a: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20℃+60℃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  <a:tr h="39080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Operating Humidity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10%-90%</a:t>
                      </a:r>
                      <a:r>
                        <a:rPr lang="en-US" altLang="zh-CN" sz="1200" b="0" dirty="0">
                          <a:latin typeface="Eras Medium ITC" panose="020B0602030504020804" pitchFamily="34" charset="0"/>
                          <a:cs typeface="Eras Light ITC" panose="020B0402030504020804" charset="0"/>
                        </a:rPr>
                        <a:t> RH</a:t>
                      </a:r>
                      <a:endParaRPr lang="zh-CN" altLang="en-US" sz="1200" b="0" dirty="0">
                        <a:latin typeface="Eras Medium ITC" panose="020B0602030504020804" pitchFamily="34" charset="0"/>
                        <a:cs typeface="Eras Light ITC" panose="020B04020305040208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73744028" name="组合 1073744027"/>
          <p:cNvGrpSpPr/>
          <p:nvPr/>
        </p:nvGrpSpPr>
        <p:grpSpPr>
          <a:xfrm>
            <a:off x="10770869" y="133420"/>
            <a:ext cx="1738210" cy="370789"/>
            <a:chOff x="33917" y="-2876"/>
            <a:chExt cx="2275" cy="275"/>
          </a:xfrm>
        </p:grpSpPr>
        <p:grpSp>
          <p:nvGrpSpPr>
            <p:cNvPr id="1073744029" name="组合 1073744028"/>
            <p:cNvGrpSpPr/>
            <p:nvPr/>
          </p:nvGrpSpPr>
          <p:grpSpPr>
            <a:xfrm>
              <a:off x="33917" y="-2876"/>
              <a:ext cx="2275" cy="275"/>
              <a:chOff x="33917" y="-2876"/>
              <a:chExt cx="2275" cy="275"/>
            </a:xfrm>
          </p:grpSpPr>
          <p:sp>
            <p:nvSpPr>
              <p:cNvPr id="1073744030" name="任意多边形 1073744029"/>
              <p:cNvSpPr/>
              <p:nvPr/>
            </p:nvSpPr>
            <p:spPr>
              <a:xfrm>
                <a:off x="33917" y="-2876"/>
                <a:ext cx="1860" cy="222"/>
              </a:xfrm>
              <a:custGeom>
                <a:avLst/>
                <a:gdLst/>
                <a:ahLst/>
                <a:cxnLst/>
                <a:rect l="0" t="0" r="0" b="0"/>
                <a:pathLst>
                  <a:path w="1860" h="222">
                    <a:moveTo>
                      <a:pt x="1859" y="0"/>
                    </a:moveTo>
                    <a:lnTo>
                      <a:pt x="111" y="0"/>
                    </a:lnTo>
                    <a:lnTo>
                      <a:pt x="67" y="9"/>
                    </a:lnTo>
                    <a:lnTo>
                      <a:pt x="32" y="33"/>
                    </a:lnTo>
                    <a:lnTo>
                      <a:pt x="9" y="68"/>
                    </a:lnTo>
                    <a:lnTo>
                      <a:pt x="0" y="111"/>
                    </a:lnTo>
                    <a:lnTo>
                      <a:pt x="9" y="154"/>
                    </a:lnTo>
                    <a:lnTo>
                      <a:pt x="32" y="189"/>
                    </a:lnTo>
                    <a:lnTo>
                      <a:pt x="67" y="213"/>
                    </a:lnTo>
                    <a:lnTo>
                      <a:pt x="111" y="221"/>
                    </a:lnTo>
                    <a:lnTo>
                      <a:pt x="1859" y="221"/>
                    </a:lnTo>
                    <a:lnTo>
                      <a:pt x="1859" y="0"/>
                    </a:lnTo>
                    <a:close/>
                  </a:path>
                </a:pathLst>
              </a:custGeom>
              <a:solidFill>
                <a:srgbClr val="F398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44031" name="文本框 1073744030"/>
              <p:cNvSpPr txBox="1"/>
              <p:nvPr/>
            </p:nvSpPr>
            <p:spPr>
              <a:xfrm>
                <a:off x="34332" y="-2828"/>
                <a:ext cx="1860" cy="2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marL="76835" indent="0">
                  <a:spcBef>
                    <a:spcPts val="40"/>
                  </a:spcBef>
                </a:pPr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LED Screen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sz="1600" dirty="0">
                  <a:latin typeface="Bradley Hand ITC" panose="03070402050302030203" charset="0"/>
                  <a:cs typeface="Bradley Hand ITC" panose="03070402050302030203" charset="0"/>
                </a:endParaRPr>
              </a:p>
            </p:txBody>
          </p:sp>
        </p:grpSp>
      </p:grp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>
          <a:xfrm>
            <a:off x="4038600" y="6466205"/>
            <a:ext cx="4114800" cy="365125"/>
          </a:xfrm>
        </p:spPr>
        <p:txBody>
          <a:bodyPr/>
          <a:lstStyle/>
          <a:p>
            <a:r>
              <a:rPr lang="zh-CN" altLang="en-US" dirty="0"/>
              <a:t> www.sostron.com</a:t>
            </a:r>
            <a:endParaRPr lang="zh-CN" altLang="en-US" dirty="0"/>
          </a:p>
        </p:txBody>
      </p:sp>
      <p:sp>
        <p:nvSpPr>
          <p:cNvPr id="131" name="文本框 130"/>
          <p:cNvSpPr txBox="1"/>
          <p:nvPr/>
        </p:nvSpPr>
        <p:spPr>
          <a:xfrm>
            <a:off x="287020" y="142176"/>
            <a:ext cx="32226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c451f02b-d1de-44df-8e6d-221b700fe051}"/>
  <p:tag name="TABLE_ENDDRAG_ORIGIN_RECT" val="898*436"/>
  <p:tag name="TABLE_ENDDRAG_RECT" val="28*68*898*436"/>
</p:tagLst>
</file>

<file path=ppt/tags/tag2.xml><?xml version="1.0" encoding="utf-8"?>
<p:tagLst xmlns:p="http://schemas.openxmlformats.org/presentationml/2006/main">
  <p:tag name="KSO_WM_DOC_GUID" val="{a09e4716-46cd-47e0-8b0b-e29e3a9556a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WPS 演示</Application>
  <PresentationFormat>自定义</PresentationFormat>
  <Paragraphs>342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宋体</vt:lpstr>
      <vt:lpstr>Wingdings</vt:lpstr>
      <vt:lpstr>Eurostile</vt:lpstr>
      <vt:lpstr>NumberOnly</vt:lpstr>
      <vt:lpstr>Algerian</vt:lpstr>
      <vt:lpstr>Eras Light ITC</vt:lpstr>
      <vt:lpstr>Arial Unicode MS</vt:lpstr>
      <vt:lpstr>Bradley Hand ITC</vt:lpstr>
      <vt:lpstr>Eras Medium ITC</vt:lpstr>
      <vt:lpstr>Calibri</vt:lpstr>
      <vt:lpstr>微软雅黑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似岩</cp:lastModifiedBy>
  <cp:revision>191</cp:revision>
  <dcterms:created xsi:type="dcterms:W3CDTF">2020-07-30T04:29:00Z</dcterms:created>
  <dcterms:modified xsi:type="dcterms:W3CDTF">2021-10-21T08:20:41Z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03E60D9351A54F1894B2741BD9B50645</vt:lpwstr>
  </property>
</Properties>
</file>