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7"/>
  </p:handoutMasterIdLst>
  <p:sldIdLst>
    <p:sldId id="256" r:id="rId3"/>
    <p:sldId id="257" r:id="rId5"/>
    <p:sldId id="271" r:id="rId6"/>
    <p:sldId id="262" r:id="rId7"/>
    <p:sldId id="263" r:id="rId8"/>
    <p:sldId id="287" r:id="rId9"/>
    <p:sldId id="264" r:id="rId10"/>
    <p:sldId id="289" r:id="rId11"/>
    <p:sldId id="290" r:id="rId12"/>
    <p:sldId id="259" r:id="rId13"/>
    <p:sldId id="265" r:id="rId14"/>
    <p:sldId id="288" r:id="rId15"/>
    <p:sldId id="295" r:id="rId16"/>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微软雅黑" panose="020B0503020204020204" pitchFamily="34" charset="-122"/>
      <p:regular r:id="rId25"/>
    </p:embeddedFont>
    <p:embeddedFont>
      <p:font typeface="Yu Gothic UI" panose="020B0500000000000000" charset="-128"/>
      <p:regular r:id="rId26"/>
    </p:embeddedFont>
    <p:embeddedFont>
      <p:font typeface="Swis721 Blk BT" panose="020B0904030502020204" charset="0"/>
      <p:regular r:id="rId27"/>
    </p:embeddedFont>
    <p:embeddedFont>
      <p:font typeface="字魂57号-创细黑" panose="00000500000000000000" pitchFamily="2" charset="-122"/>
      <p:regular r:id="rId28"/>
    </p:embeddedFont>
    <p:embeddedFont>
      <p:font typeface="Arial Narrow" panose="020B0606020202030204"/>
      <p:regular r:id="rId29"/>
      <p:bold r:id="rId30"/>
      <p:italic r:id="rId31"/>
      <p:boldItalic r:id="rId32"/>
    </p:embeddedFont>
    <p:embeddedFont>
      <p:font typeface="Tahoma" panose="020B0604030504040204"/>
      <p:regular r:id="rId33"/>
      <p:bold r:id="rId34"/>
    </p:embeddedFont>
    <p:embeddedFont>
      <p:font typeface="等线" panose="02010600030101010101" charset="-122"/>
      <p:regular r:id="rId35"/>
    </p:embeddedFont>
    <p:embeddedFont>
      <p:font typeface="等线 Light" panose="02010600030101010101" charset="-122"/>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userDrawn="1">
          <p15:clr>
            <a:srgbClr val="A4A3A4"/>
          </p15:clr>
        </p15:guide>
        <p15:guide id="2" pos="3819" userDrawn="1">
          <p15:clr>
            <a:srgbClr val="A4A3A4"/>
          </p15:clr>
        </p15:guide>
        <p15:guide id="3" pos="41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2DEEF"/>
    <a:srgbClr val="5B9BD5"/>
    <a:srgbClr val="75DBFF"/>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7" d="100"/>
          <a:sy n="107" d="100"/>
        </p:scale>
        <p:origin x="672" y="96"/>
      </p:cViewPr>
      <p:guideLst>
        <p:guide orient="horz" pos="2203"/>
        <p:guide pos="3819"/>
        <p:guide pos="4126"/>
      </p:guideLst>
    </p:cSldViewPr>
  </p:slideViewPr>
  <p:notesTextViewPr>
    <p:cViewPr>
      <p:scale>
        <a:sx n="1" d="1"/>
        <a:sy n="1" d="1"/>
      </p:scale>
      <p:origin x="0" y="0"/>
    </p:cViewPr>
  </p:notesTextViewPr>
  <p:notesViewPr>
    <p:cSldViewPr snapToGrid="0">
      <p:cViewPr varScale="1">
        <p:scale>
          <a:sx n="87" d="100"/>
          <a:sy n="87" d="100"/>
        </p:scale>
        <p:origin x="3840" y="78"/>
      </p:cViewPr>
      <p:guideLst/>
    </p:cSldViewPr>
  </p:notes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46.xml"/><Relationship Id="rId36" Type="http://schemas.openxmlformats.org/officeDocument/2006/relationships/font" Target="fonts/font16.fntdata"/><Relationship Id="rId35" Type="http://schemas.openxmlformats.org/officeDocument/2006/relationships/font" Target="fonts/font15.fntdata"/><Relationship Id="rId34" Type="http://schemas.openxmlformats.org/officeDocument/2006/relationships/font" Target="fonts/font14.fntdata"/><Relationship Id="rId33" Type="http://schemas.openxmlformats.org/officeDocument/2006/relationships/font" Target="fonts/font13.fntdata"/><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EA5A0-9FE9-4238-ABB1-E517A02DF24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5A6961-ECDE-4FAD-8C12-E0DB82E72657}"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78256-DD0D-4B5C-8150-6B2DE9B1C6B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AA81-B308-4A2F-8D5A-01D4164E80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F3AA81-B308-4A2F-8D5A-01D4164E80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004AD82-76DB-45AE-9293-924D9D9807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6FA909-F767-4E59-A63C-3A39B20D8B5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FFFFFF">
                <a:lumMod val="55000"/>
                <a:lumOff val="45000"/>
                <a:alpha val="49000"/>
              </a:srgbClr>
            </a:gs>
            <a:gs pos="79000">
              <a:srgbClr val="FFFFFF"/>
            </a:gs>
            <a:gs pos="100000">
              <a:srgbClr val="D9D9D9"/>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4AD82-76DB-45AE-9293-924D9D9807D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FA909-F767-4E59-A63C-3A39B20D8B5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microsoft.com/office/2007/relationships/hdphoto" Target="../media/image4.wdp"/><Relationship Id="rId7" Type="http://schemas.openxmlformats.org/officeDocument/2006/relationships/image" Target="../media/image3.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4" Type="http://schemas.openxmlformats.org/officeDocument/2006/relationships/notesSlide" Target="../notesSlides/notesSlide1.xml"/><Relationship Id="rId13" Type="http://schemas.openxmlformats.org/officeDocument/2006/relationships/slideLayout" Target="../slideLayouts/slideLayout1.xml"/><Relationship Id="rId12" Type="http://schemas.openxmlformats.org/officeDocument/2006/relationships/image" Target="../media/image6.png"/><Relationship Id="rId11" Type="http://schemas.openxmlformats.org/officeDocument/2006/relationships/tags" Target="../tags/tag6.xml"/><Relationship Id="rId10" Type="http://schemas.openxmlformats.org/officeDocument/2006/relationships/image" Target="../media/image5.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6.png"/><Relationship Id="rId7" Type="http://schemas.openxmlformats.org/officeDocument/2006/relationships/tags" Target="../tags/tag37.xml"/><Relationship Id="rId6" Type="http://schemas.openxmlformats.org/officeDocument/2006/relationships/image" Target="../media/image5.png"/><Relationship Id="rId5" Type="http://schemas.openxmlformats.org/officeDocument/2006/relationships/tags" Target="../tags/tag36.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2" Type="http://schemas.openxmlformats.org/officeDocument/2006/relationships/notesSlide" Target="../notesSlides/notesSlide9.xml"/><Relationship Id="rId11" Type="http://schemas.openxmlformats.org/officeDocument/2006/relationships/slideLayout" Target="../slideLayouts/slideLayout1.xml"/><Relationship Id="rId10" Type="http://schemas.openxmlformats.org/officeDocument/2006/relationships/image" Target="../media/image10.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image" Target="../media/image6.png"/><Relationship Id="rId7" Type="http://schemas.openxmlformats.org/officeDocument/2006/relationships/tags" Target="../tags/tag40.xml"/><Relationship Id="rId6" Type="http://schemas.openxmlformats.org/officeDocument/2006/relationships/image" Target="../media/image5.png"/><Relationship Id="rId5" Type="http://schemas.openxmlformats.org/officeDocument/2006/relationships/tags" Target="../tags/tag39.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2" Type="http://schemas.openxmlformats.org/officeDocument/2006/relationships/notesSlide" Target="../notesSlides/notesSlide10.xml"/><Relationship Id="rId11" Type="http://schemas.openxmlformats.org/officeDocument/2006/relationships/slideLayout" Target="../slideLayouts/slideLayout1.xml"/><Relationship Id="rId10" Type="http://schemas.openxmlformats.org/officeDocument/2006/relationships/image" Target="../media/image1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image" Target="../media/image6.png"/><Relationship Id="rId7" Type="http://schemas.openxmlformats.org/officeDocument/2006/relationships/tags" Target="../tags/tag43.xml"/><Relationship Id="rId6" Type="http://schemas.openxmlformats.org/officeDocument/2006/relationships/image" Target="../media/image5.png"/><Relationship Id="rId5" Type="http://schemas.openxmlformats.org/officeDocument/2006/relationships/tags" Target="../tags/tag42.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1" Type="http://schemas.openxmlformats.org/officeDocument/2006/relationships/slideLayout" Target="../slideLayouts/slideLayout2.xml"/><Relationship Id="rId10" Type="http://schemas.openxmlformats.org/officeDocument/2006/relationships/image" Target="../media/image10.png"/><Relationship Id="rId1" Type="http://schemas.openxmlformats.org/officeDocument/2006/relationships/image" Target="../media/image33.jpeg"/></Relationships>
</file>

<file path=ppt/slides/_rels/slide13.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hyperlink" Target="http://www.sostron.com/" TargetMode="External"/><Relationship Id="rId5" Type="http://schemas.openxmlformats.org/officeDocument/2006/relationships/image" Target="../media/image3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9.jpeg"/><Relationship Id="rId16" Type="http://schemas.openxmlformats.org/officeDocument/2006/relationships/slideLayout" Target="../slideLayouts/slideLayout2.xml"/><Relationship Id="rId15" Type="http://schemas.openxmlformats.org/officeDocument/2006/relationships/image" Target="../media/image10.png"/><Relationship Id="rId14" Type="http://schemas.openxmlformats.org/officeDocument/2006/relationships/image" Target="../media/image44.png"/><Relationship Id="rId13" Type="http://schemas.openxmlformats.org/officeDocument/2006/relationships/image" Target="../media/image43.pn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hyperlink" Target="mailto:info@sostron.com" TargetMode="External"/><Relationship Id="rId1" Type="http://schemas.openxmlformats.org/officeDocument/2006/relationships/tags" Target="../tags/tag45.xml"/></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5.png"/><Relationship Id="rId7" Type="http://schemas.openxmlformats.org/officeDocument/2006/relationships/tags" Target="../tags/tag10.xml"/><Relationship Id="rId6" Type="http://schemas.openxmlformats.org/officeDocument/2006/relationships/image" Target="../media/image9.jpeg"/><Relationship Id="rId5" Type="http://schemas.openxmlformats.org/officeDocument/2006/relationships/tags" Target="../tags/tag9.xml"/><Relationship Id="rId4" Type="http://schemas.openxmlformats.org/officeDocument/2006/relationships/image" Target="../media/image8.jpeg"/><Relationship Id="rId3" Type="http://schemas.openxmlformats.org/officeDocument/2006/relationships/tags" Target="../tags/tag8.xml"/><Relationship Id="rId2" Type="http://schemas.openxmlformats.org/officeDocument/2006/relationships/image" Target="../media/image7.jpeg"/><Relationship Id="rId14" Type="http://schemas.openxmlformats.org/officeDocument/2006/relationships/notesSlide" Target="../notesSlides/notesSlide2.xml"/><Relationship Id="rId13" Type="http://schemas.openxmlformats.org/officeDocument/2006/relationships/slideLayout" Target="../slideLayouts/slideLayout1.xml"/><Relationship Id="rId12" Type="http://schemas.openxmlformats.org/officeDocument/2006/relationships/image" Target="../media/image10.png"/><Relationship Id="rId11" Type="http://schemas.openxmlformats.org/officeDocument/2006/relationships/tags" Target="../tags/tag12.xml"/><Relationship Id="rId10" Type="http://schemas.openxmlformats.org/officeDocument/2006/relationships/image" Target="../media/image6.png"/><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tags" Target="../tags/tag15.xml"/><Relationship Id="rId6" Type="http://schemas.openxmlformats.org/officeDocument/2006/relationships/image" Target="../media/image6.png"/><Relationship Id="rId5" Type="http://schemas.openxmlformats.org/officeDocument/2006/relationships/tags" Target="../tags/tag14.xml"/><Relationship Id="rId4" Type="http://schemas.openxmlformats.org/officeDocument/2006/relationships/image" Target="../media/image5.png"/><Relationship Id="rId3" Type="http://schemas.openxmlformats.org/officeDocument/2006/relationships/tags" Target="../tags/tag13.xml"/><Relationship Id="rId2" Type="http://schemas.openxmlformats.org/officeDocument/2006/relationships/image" Target="../media/image12.jpeg"/><Relationship Id="rId10" Type="http://schemas.openxmlformats.org/officeDocument/2006/relationships/notesSlide" Target="../notesSlides/notesSlide3.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tags" Target="../tags/tag18.xml"/><Relationship Id="rId5" Type="http://schemas.openxmlformats.org/officeDocument/2006/relationships/image" Target="../media/image6.png"/><Relationship Id="rId4" Type="http://schemas.openxmlformats.org/officeDocument/2006/relationships/tags" Target="../tags/tag17.xml"/><Relationship Id="rId3" Type="http://schemas.openxmlformats.org/officeDocument/2006/relationships/image" Target="../media/image5.png"/><Relationship Id="rId2" Type="http://schemas.openxmlformats.org/officeDocument/2006/relationships/tags" Target="../tags/tag16.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5.png"/><Relationship Id="rId7"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4" Type="http://schemas.openxmlformats.org/officeDocument/2006/relationships/notesSlide" Target="../notesSlides/notesSlide5.xml"/><Relationship Id="rId13" Type="http://schemas.openxmlformats.org/officeDocument/2006/relationships/slideLayout" Target="../slideLayouts/slideLayout1.xml"/><Relationship Id="rId12" Type="http://schemas.openxmlformats.org/officeDocument/2006/relationships/image" Target="../media/image10.png"/><Relationship Id="rId11" Type="http://schemas.openxmlformats.org/officeDocument/2006/relationships/tags" Target="../tags/tag21.xml"/><Relationship Id="rId10" Type="http://schemas.openxmlformats.org/officeDocument/2006/relationships/image" Target="../media/image6.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4.xml"/><Relationship Id="rId7" Type="http://schemas.openxmlformats.org/officeDocument/2006/relationships/image" Target="../media/image6.png"/><Relationship Id="rId6" Type="http://schemas.openxmlformats.org/officeDocument/2006/relationships/tags" Target="../tags/tag23.xml"/><Relationship Id="rId5" Type="http://schemas.openxmlformats.org/officeDocument/2006/relationships/image" Target="../media/image5.png"/><Relationship Id="rId4" Type="http://schemas.openxmlformats.org/officeDocument/2006/relationships/tags" Target="../tags/tag22.xml"/><Relationship Id="rId3" Type="http://schemas.openxmlformats.org/officeDocument/2006/relationships/image" Target="../media/image22.png"/><Relationship Id="rId2" Type="http://schemas.openxmlformats.org/officeDocument/2006/relationships/image" Target="../media/image21.png"/><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tags" Target="../tags/tag28.xml"/><Relationship Id="rId5" Type="http://schemas.openxmlformats.org/officeDocument/2006/relationships/image" Target="../media/image6.png"/><Relationship Id="rId4" Type="http://schemas.openxmlformats.org/officeDocument/2006/relationships/tags" Target="../tags/tag27.xml"/><Relationship Id="rId3" Type="http://schemas.openxmlformats.org/officeDocument/2006/relationships/image" Target="../media/image5.png"/><Relationship Id="rId2" Type="http://schemas.openxmlformats.org/officeDocument/2006/relationships/tags" Target="../tags/tag26.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31.xml"/><Relationship Id="rId6" Type="http://schemas.openxmlformats.org/officeDocument/2006/relationships/image" Target="../media/image6.png"/><Relationship Id="rId5" Type="http://schemas.openxmlformats.org/officeDocument/2006/relationships/tags" Target="../tags/tag30.xml"/><Relationship Id="rId4" Type="http://schemas.openxmlformats.org/officeDocument/2006/relationships/image" Target="../media/image5.png"/><Relationship Id="rId3" Type="http://schemas.openxmlformats.org/officeDocument/2006/relationships/tags" Target="../tags/tag29.xml"/><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tags" Target="../tags/tag35.xml"/><Relationship Id="rId5" Type="http://schemas.openxmlformats.org/officeDocument/2006/relationships/image" Target="../media/image6.png"/><Relationship Id="rId4" Type="http://schemas.openxmlformats.org/officeDocument/2006/relationships/tags" Target="../tags/tag34.xml"/><Relationship Id="rId3" Type="http://schemas.openxmlformats.org/officeDocument/2006/relationships/image" Target="../media/image5.png"/><Relationship Id="rId2" Type="http://schemas.openxmlformats.org/officeDocument/2006/relationships/tags" Target="../tags/tag33.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sp>
        <p:nvSpPr>
          <p:cNvPr id="23" name="矩形 22"/>
          <p:cNvSpPr/>
          <p:nvPr/>
        </p:nvSpPr>
        <p:spPr>
          <a:xfrm>
            <a:off x="0" y="-94"/>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p:cNvSpPr txBox="1"/>
          <p:nvPr/>
        </p:nvSpPr>
        <p:spPr>
          <a:xfrm>
            <a:off x="3900414" y="3214804"/>
            <a:ext cx="4391173" cy="337185"/>
          </a:xfrm>
          <a:prstGeom prst="rect">
            <a:avLst/>
          </a:prstGeom>
          <a:noFill/>
        </p:spPr>
        <p:txBody>
          <a:bodyPr wrap="square" rtlCol="0">
            <a:spAutoFit/>
          </a:bodyPr>
          <a:lstStyle/>
          <a:p>
            <a:pPr algn="dist"/>
            <a:r>
              <a:rPr lang="en-US" altLang="zh-CN" sz="1600" dirty="0">
                <a:solidFill>
                  <a:schemeClr val="bg1"/>
                </a:solidFill>
                <a:latin typeface="Calibri" panose="020F0502020204030204" pitchFamily="34" charset="0"/>
                <a:cs typeface="Calibri" panose="020F0502020204030204" pitchFamily="34" charset="0"/>
              </a:rPr>
              <a:t>Holographic LED Screen</a:t>
            </a:r>
            <a:endParaRPr lang="zh-CN" altLang="en-US" sz="1600" dirty="0">
              <a:solidFill>
                <a:schemeClr val="bg1"/>
              </a:solidFill>
              <a:latin typeface="Calibri" panose="020F0502020204030204" pitchFamily="34" charset="0"/>
              <a:cs typeface="Calibri" panose="020F0502020204030204" pitchFamily="34" charset="0"/>
            </a:endParaRPr>
          </a:p>
        </p:txBody>
      </p:sp>
      <p:sp>
        <p:nvSpPr>
          <p:cNvPr id="2" name="圆角矩形 1"/>
          <p:cNvSpPr/>
          <p:nvPr/>
        </p:nvSpPr>
        <p:spPr>
          <a:xfrm>
            <a:off x="4957861" y="4033013"/>
            <a:ext cx="2276279" cy="33744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spc="600" dirty="0">
              <a:solidFill>
                <a:schemeClr val="bg1">
                  <a:lumMod val="95000"/>
                </a:schemeClr>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pic>
        <p:nvPicPr>
          <p:cNvPr id="4" name="图片 3" descr="logo"/>
          <p:cNvPicPr>
            <a:picLocks noChangeAspect="1"/>
          </p:cNvPicPr>
          <p:nvPr/>
        </p:nvPicPr>
        <p:blipFill>
          <a:blip r:embed="rId2"/>
          <a:srcRect l="12916" t="40824" r="11980" b="41979"/>
          <a:stretch>
            <a:fillRect/>
          </a:stretch>
        </p:blipFill>
        <p:spPr>
          <a:xfrm>
            <a:off x="2433320" y="1797685"/>
            <a:ext cx="7185660" cy="1163320"/>
          </a:xfrm>
          <a:prstGeom prst="rect">
            <a:avLst/>
          </a:prstGeom>
          <a:effectLst/>
        </p:spPr>
      </p:pic>
      <p:sp>
        <p:nvSpPr>
          <p:cNvPr id="6" name="文本框 5"/>
          <p:cNvSpPr txBox="1"/>
          <p:nvPr/>
        </p:nvSpPr>
        <p:spPr>
          <a:xfrm>
            <a:off x="4907280" y="3910330"/>
            <a:ext cx="2326640" cy="460375"/>
          </a:xfrm>
          <a:prstGeom prst="rect">
            <a:avLst/>
          </a:prstGeom>
          <a:noFill/>
        </p:spPr>
        <p:txBody>
          <a:bodyPr wrap="square" rtlCol="0">
            <a:spAutoFit/>
          </a:bodyPr>
          <a:p>
            <a:pPr algn="ctr"/>
            <a:r>
              <a:rPr lang="en-US" altLang="zh-CN" sz="2400">
                <a:solidFill>
                  <a:schemeClr val="bg1"/>
                </a:solidFill>
                <a:latin typeface="Yu Gothic UI" panose="020B0500000000000000" charset="-128"/>
                <a:ea typeface="Yu Gothic UI" panose="020B0500000000000000" charset="-128"/>
                <a:cs typeface="Swis721 Blk BT" panose="020B0904030502020204" charset="0"/>
              </a:rPr>
              <a:t>Make it happen</a:t>
            </a:r>
            <a:endParaRPr lang="en-US" altLang="zh-CN" sz="2400">
              <a:solidFill>
                <a:schemeClr val="bg1"/>
              </a:solidFill>
              <a:latin typeface="Yu Gothic UI" panose="020B0500000000000000" charset="-128"/>
              <a:ea typeface="Yu Gothic UI" panose="020B0500000000000000" charset="-128"/>
              <a:cs typeface="Swis721 Blk BT" panose="020B0904030502020204" charset="0"/>
            </a:endParaRPr>
          </a:p>
        </p:txBody>
      </p:sp>
      <p:grpSp>
        <p:nvGrpSpPr>
          <p:cNvPr id="14" name="组合 13"/>
          <p:cNvGrpSpPr/>
          <p:nvPr/>
        </p:nvGrpSpPr>
        <p:grpSpPr>
          <a:xfrm rot="10800000">
            <a:off x="3644987" y="3547953"/>
            <a:ext cx="4902028" cy="133996"/>
            <a:chOff x="3644987" y="2817703"/>
            <a:chExt cx="4902028" cy="133996"/>
          </a:xfrm>
        </p:grpSpPr>
        <p:sp>
          <p:nvSpPr>
            <p:cNvPr id="15" name="等腰三角形 14"/>
            <p:cNvSpPr/>
            <p:nvPr>
              <p:custDataLst>
                <p:tags r:id="rId3"/>
              </p:custDataLst>
            </p:nvPr>
          </p:nvSpPr>
          <p:spPr>
            <a:xfrm flipV="1">
              <a:off x="6018283" y="2817703"/>
              <a:ext cx="155435" cy="133996"/>
            </a:xfrm>
            <a:prstGeom prst="triangle">
              <a:avLst/>
            </a:prstGeom>
            <a:gradFill flip="none" rotWithShape="1">
              <a:gsLst>
                <a:gs pos="0">
                  <a:schemeClr val="bg1">
                    <a:lumMod val="85000"/>
                  </a:schemeClr>
                </a:gs>
                <a:gs pos="100000">
                  <a:schemeClr val="tx1">
                    <a:lumMod val="50000"/>
                    <a:lumOff val="50000"/>
                  </a:schemeClr>
                </a:gs>
              </a:gsLst>
              <a:lin ang="16200000" scaled="1"/>
              <a:tileRect/>
            </a:gradFill>
            <a:ln>
              <a:noFill/>
            </a:ln>
          </p:spPr>
          <p:txBody>
            <a:bodyPr rot="0" spcFirstLastPara="0" vertOverflow="overflow" horzOverflow="overflow" vert="horz" wrap="square" lIns="66998" tIns="33499" rIns="66998" bIns="33499" numCol="1" spcCol="0" rtlCol="0" fromWordArt="0" anchor="ctr" anchorCtr="0" forceAA="0" compatLnSpc="1">
              <a:noAutofit/>
            </a:bodyPr>
            <a:p>
              <a:pPr algn="ctr"/>
              <a:endParaRPr lang="zh-CN" altLang="en-US" sz="985">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7" name="直接连接符 16"/>
            <p:cNvCxnSpPr/>
            <p:nvPr>
              <p:custDataLst>
                <p:tags r:id="rId4"/>
              </p:custDataLst>
            </p:nvPr>
          </p:nvCxnSpPr>
          <p:spPr>
            <a:xfrm flipH="1">
              <a:off x="3644987" y="2884701"/>
              <a:ext cx="2289102" cy="0"/>
            </a:xfrm>
            <a:prstGeom prst="line">
              <a:avLst/>
            </a:prstGeom>
            <a:ln w="28575">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5"/>
              </p:custDataLst>
            </p:nvPr>
          </p:nvCxnSpPr>
          <p:spPr>
            <a:xfrm>
              <a:off x="6257913" y="2884701"/>
              <a:ext cx="2289102" cy="0"/>
            </a:xfrm>
            <a:prstGeom prst="line">
              <a:avLst/>
            </a:prstGeom>
            <a:ln w="28575">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19" name="图片 18" descr="e7d195523061f1c0d3ba7f298e59d031c9c3f97027ed136f882110EF8F17BAD1F2C348D17C7856EF46CB4678CC9E44EE1ABA681E3133328A7B4D22AAF822B2429426B2355AA8CC4431B8568D2CF3B73A971C260BF49B7F9C34FEEFC5971AB83A0BAFDF5A26FFF8641745B4756CCB2BA8BFACFC7F61F65251749BB40C828A6307B2956F2F5DAFD58B"/>
          <p:cNvPicPr/>
          <p:nvPr>
            <p:custDataLst>
              <p:tags r:id="rId6"/>
            </p:custDataLst>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6487074" y="2232244"/>
            <a:ext cx="5040022" cy="1506029"/>
          </a:xfrm>
          <a:prstGeom prst="rect">
            <a:avLst/>
          </a:prstGeom>
        </p:spPr>
      </p:pic>
      <p:sp>
        <p:nvSpPr>
          <p:cNvPr id="20" name="object 3"/>
          <p:cNvSpPr/>
          <p:nvPr>
            <p:custDataLst>
              <p:tags r:id="rId9"/>
            </p:custDataLst>
          </p:nvPr>
        </p:nvSpPr>
        <p:spPr>
          <a:xfrm>
            <a:off x="-23495" y="6558915"/>
            <a:ext cx="631190" cy="299085"/>
          </a:xfrm>
          <a:prstGeom prst="rect">
            <a:avLst/>
          </a:prstGeom>
          <a:blipFill>
            <a:blip r:embed="rId10" cstate="print"/>
            <a:stretch>
              <a:fillRect/>
            </a:stretch>
          </a:blipFill>
        </p:spPr>
        <p:txBody>
          <a:bodyPr wrap="square" lIns="0" tIns="0" rIns="0" bIns="0" rtlCol="0"/>
          <a:lstStyle/>
          <a:p>
            <a:endParaRPr sz="1090"/>
          </a:p>
        </p:txBody>
      </p:sp>
      <p:sp>
        <p:nvSpPr>
          <p:cNvPr id="21" name="object 4"/>
          <p:cNvSpPr/>
          <p:nvPr>
            <p:custDataLst>
              <p:tags r:id="rId11"/>
            </p:custDataLst>
          </p:nvPr>
        </p:nvSpPr>
        <p:spPr>
          <a:xfrm>
            <a:off x="-23702" y="6247962"/>
            <a:ext cx="323827" cy="329923"/>
          </a:xfrm>
          <a:prstGeom prst="rect">
            <a:avLst/>
          </a:prstGeom>
          <a:blipFill>
            <a:blip r:embed="rId12"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60118" y="1708030"/>
            <a:ext cx="10111089" cy="4555851"/>
            <a:chOff x="1090975" y="1737790"/>
            <a:chExt cx="9916494" cy="4545141"/>
          </a:xfrm>
        </p:grpSpPr>
        <p:pic>
          <p:nvPicPr>
            <p:cNvPr id="4" name="图片 3" descr="E:\网页资料\场景应用效果图\企业微信截图_16554513621269.png企业微信截图_16554513621269"/>
            <p:cNvPicPr>
              <a:picLocks noChangeAspect="1"/>
            </p:cNvPicPr>
            <p:nvPr/>
          </p:nvPicPr>
          <p:blipFill>
            <a:blip r:embed="rId1"/>
            <a:srcRect/>
            <a:stretch>
              <a:fillRect/>
            </a:stretch>
          </p:blipFill>
          <p:spPr>
            <a:xfrm>
              <a:off x="6105525" y="1738243"/>
              <a:ext cx="4901303" cy="2518987"/>
            </a:xfrm>
            <a:prstGeom prst="roundRect">
              <a:avLst>
                <a:gd name="adj" fmla="val 5663"/>
              </a:avLst>
            </a:prstGeom>
            <a:solidFill>
              <a:srgbClr val="FFFFFF">
                <a:shade val="85000"/>
              </a:srgbClr>
            </a:solidFill>
            <a:ln>
              <a:noFill/>
            </a:ln>
            <a:effectLst/>
          </p:spPr>
        </p:pic>
        <p:pic>
          <p:nvPicPr>
            <p:cNvPr id="9" name="图片 8"/>
            <p:cNvPicPr>
              <a:picLocks noChangeAspect="1"/>
            </p:cNvPicPr>
            <p:nvPr/>
          </p:nvPicPr>
          <p:blipFill rotWithShape="1">
            <a:blip r:embed="rId2"/>
            <a:srcRect t="7614" b="17751"/>
            <a:stretch>
              <a:fillRect/>
            </a:stretch>
          </p:blipFill>
          <p:spPr>
            <a:xfrm>
              <a:off x="6105527" y="4341505"/>
              <a:ext cx="4901942" cy="1941426"/>
            </a:xfrm>
            <a:prstGeom prst="roundRect">
              <a:avLst>
                <a:gd name="adj" fmla="val 6744"/>
              </a:avLst>
            </a:prstGeom>
            <a:solidFill>
              <a:srgbClr val="FFFFFF">
                <a:shade val="85000"/>
              </a:srgbClr>
            </a:solidFill>
            <a:ln>
              <a:noFill/>
            </a:ln>
            <a:effectLst>
              <a:reflection blurRad="12700" stA="38000" endPos="28000" dist="5000" dir="5400000" sy="-100000" algn="bl" rotWithShape="0"/>
            </a:effectLst>
          </p:spPr>
        </p:pic>
        <p:pic>
          <p:nvPicPr>
            <p:cNvPr id="11" name="图片 10" descr="C:\Users\Q5003\Desktop\企业微信截图_16554510851269.png企业微信截图_16554510851269"/>
            <p:cNvPicPr>
              <a:picLocks noChangeAspect="1"/>
            </p:cNvPicPr>
            <p:nvPr/>
          </p:nvPicPr>
          <p:blipFill rotWithShape="1">
            <a:blip r:embed="rId3"/>
            <a:srcRect l="8160" t="10947" r="8024" b="18947"/>
            <a:stretch>
              <a:fillRect/>
            </a:stretch>
          </p:blipFill>
          <p:spPr>
            <a:xfrm rot="10800000" flipV="1">
              <a:off x="1090975" y="4341504"/>
              <a:ext cx="4919425" cy="1941425"/>
            </a:xfrm>
            <a:prstGeom prst="roundRect">
              <a:avLst>
                <a:gd name="adj" fmla="val 6282"/>
              </a:avLst>
            </a:prstGeom>
            <a:solidFill>
              <a:srgbClr val="FFFFFF">
                <a:shade val="85000"/>
              </a:srgbClr>
            </a:solidFill>
            <a:ln>
              <a:noFill/>
            </a:ln>
            <a:effectLst>
              <a:reflection blurRad="12700" stA="38000" endPos="28000" dist="5000" dir="5400000" sy="-100000" algn="bl" rotWithShape="0"/>
            </a:effectLst>
          </p:spPr>
        </p:pic>
        <p:pic>
          <p:nvPicPr>
            <p:cNvPr id="12" name="图片 11" descr="商店的玻璃橱窗上贴着绿色的植物&#10;&#10;低可信度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975" y="1737790"/>
              <a:ext cx="4919426" cy="2519441"/>
            </a:xfrm>
            <a:prstGeom prst="roundRect">
              <a:avLst>
                <a:gd name="adj" fmla="val 5664"/>
              </a:avLst>
            </a:prstGeom>
            <a:solidFill>
              <a:srgbClr val="FFFFFF">
                <a:shade val="85000"/>
              </a:srgbClr>
            </a:solidFill>
            <a:ln>
              <a:noFill/>
            </a:ln>
            <a:effectLst/>
          </p:spPr>
        </p:pic>
      </p:grpSp>
      <p:sp>
        <p:nvSpPr>
          <p:cNvPr id="13" name="文本框 12"/>
          <p:cNvSpPr txBox="1"/>
          <p:nvPr/>
        </p:nvSpPr>
        <p:spPr>
          <a:xfrm>
            <a:off x="1124832" y="1142409"/>
            <a:ext cx="9511537" cy="276999"/>
          </a:xfrm>
          <a:prstGeom prst="rect">
            <a:avLst/>
          </a:prstGeom>
          <a:noFill/>
        </p:spPr>
        <p:txBody>
          <a:bodyPr wrap="square" rtlCol="0" anchor="t">
            <a:spAutoFit/>
          </a:bodyPr>
          <a:lstStyle/>
          <a:p>
            <a:r>
              <a:rPr lang="en-US" altLang="zh-CN" sz="1200" b="0" i="0" dirty="0">
                <a:solidFill>
                  <a:schemeClr val="bg1">
                    <a:lumMod val="50000"/>
                  </a:schemeClr>
                </a:solidFill>
                <a:effectLst/>
                <a:latin typeface="Arial" panose="020B0604020202020204" pitchFamily="34" charset="0"/>
                <a:cs typeface="Arial" panose="020B0604020202020204" pitchFamily="34" charset="0"/>
              </a:rPr>
              <a:t>Widely used in creative display, comprehensive shopping malls, retail window, exhibition display and other scenes.</a:t>
            </a:r>
            <a:endParaRPr lang="zh-CN" altLang="en-US" sz="12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圆角矩形 1"/>
          <p:cNvSpPr/>
          <p:nvPr/>
        </p:nvSpPr>
        <p:spPr>
          <a:xfrm>
            <a:off x="267207" y="280578"/>
            <a:ext cx="1715249" cy="33236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Applications</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object 3"/>
          <p:cNvSpPr/>
          <p:nvPr>
            <p:custDataLst>
              <p:tags r:id="rId5"/>
            </p:custDataLst>
          </p:nvPr>
        </p:nvSpPr>
        <p:spPr>
          <a:xfrm>
            <a:off x="428" y="6539786"/>
            <a:ext cx="634701" cy="317732"/>
          </a:xfrm>
          <a:prstGeom prst="rect">
            <a:avLst/>
          </a:prstGeom>
          <a:blipFill>
            <a:blip r:embed="rId6" cstate="print"/>
            <a:stretch>
              <a:fillRect/>
            </a:stretch>
          </a:blipFill>
        </p:spPr>
        <p:txBody>
          <a:bodyPr wrap="square" lIns="0" tIns="0" rIns="0" bIns="0" rtlCol="0"/>
          <a:lstStyle/>
          <a:p>
            <a:endParaRPr sz="1090"/>
          </a:p>
        </p:txBody>
      </p:sp>
      <p:sp>
        <p:nvSpPr>
          <p:cNvPr id="6" name="object 4"/>
          <p:cNvSpPr/>
          <p:nvPr>
            <p:custDataLst>
              <p:tags r:id="rId7"/>
            </p:custDataLst>
          </p:nvPr>
        </p:nvSpPr>
        <p:spPr>
          <a:xfrm>
            <a:off x="428" y="6228912"/>
            <a:ext cx="323827" cy="329923"/>
          </a:xfrm>
          <a:prstGeom prst="rect">
            <a:avLst/>
          </a:prstGeom>
          <a:blipFill>
            <a:blip r:embed="rId8" cstate="print"/>
            <a:stretch>
              <a:fillRect/>
            </a:stretch>
          </a:blipFill>
        </p:spPr>
        <p:txBody>
          <a:bodyPr wrap="square" lIns="0" tIns="0" rIns="0" bIns="0" rtlCol="0"/>
          <a:lstStyle/>
          <a:p>
            <a:endParaRPr sz="1090"/>
          </a:p>
        </p:txBody>
      </p:sp>
      <p:sp>
        <p:nvSpPr>
          <p:cNvPr id="21" name="object 21"/>
          <p:cNvSpPr/>
          <p:nvPr>
            <p:custDataLst>
              <p:tags r:id="rId9"/>
            </p:custDataLst>
          </p:nvPr>
        </p:nvSpPr>
        <p:spPr>
          <a:xfrm>
            <a:off x="8591255" y="143246"/>
            <a:ext cx="3389900" cy="753565"/>
          </a:xfrm>
          <a:prstGeom prst="rect">
            <a:avLst/>
          </a:prstGeom>
          <a:blipFill>
            <a:blip r:embed="rId10"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5824" y="1725283"/>
            <a:ext cx="10089504" cy="4519776"/>
            <a:chOff x="1124833" y="1779653"/>
            <a:chExt cx="9928773" cy="4465406"/>
          </a:xfrm>
        </p:grpSpPr>
        <p:pic>
          <p:nvPicPr>
            <p:cNvPr id="3" name="图片 2"/>
            <p:cNvPicPr>
              <a:picLocks noChangeAspect="1"/>
            </p:cNvPicPr>
            <p:nvPr/>
          </p:nvPicPr>
          <p:blipFill rotWithShape="1">
            <a:blip r:embed="rId1"/>
            <a:srcRect t="14724" b="9657"/>
            <a:stretch>
              <a:fillRect/>
            </a:stretch>
          </p:blipFill>
          <p:spPr>
            <a:xfrm>
              <a:off x="6146274" y="1780163"/>
              <a:ext cx="4901294" cy="2232778"/>
            </a:xfrm>
            <a:prstGeom prst="roundRect">
              <a:avLst>
                <a:gd name="adj" fmla="val 8594"/>
              </a:avLst>
            </a:prstGeom>
            <a:solidFill>
              <a:srgbClr val="FFFFFF">
                <a:shade val="85000"/>
              </a:srgbClr>
            </a:solidFill>
            <a:ln>
              <a:noFill/>
            </a:ln>
            <a:effectLst/>
          </p:spPr>
        </p:pic>
        <p:pic>
          <p:nvPicPr>
            <p:cNvPr id="6" name="图片 5" descr="商店的玻璃窗&#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9657" b="14724"/>
            <a:stretch>
              <a:fillRect/>
            </a:stretch>
          </p:blipFill>
          <p:spPr>
            <a:xfrm>
              <a:off x="6139805" y="4130755"/>
              <a:ext cx="4913801" cy="2114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descr="商店的门口前有两辆车&#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14724" b="9657"/>
            <a:stretch>
              <a:fillRect/>
            </a:stretch>
          </p:blipFill>
          <p:spPr>
            <a:xfrm>
              <a:off x="1124833" y="1779653"/>
              <a:ext cx="4901298" cy="2242368"/>
            </a:xfrm>
            <a:prstGeom prst="roundRect">
              <a:avLst>
                <a:gd name="adj" fmla="val 8594"/>
              </a:avLst>
            </a:prstGeom>
            <a:solidFill>
              <a:srgbClr val="FFFFFF">
                <a:shade val="85000"/>
              </a:srgbClr>
            </a:solidFill>
            <a:ln>
              <a:noFill/>
            </a:ln>
            <a:effectLst/>
          </p:spPr>
        </p:pic>
        <p:pic>
          <p:nvPicPr>
            <p:cNvPr id="12" name="图片 11" descr="商店的门口前有许多人&#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9657" b="14724"/>
            <a:stretch>
              <a:fillRect/>
            </a:stretch>
          </p:blipFill>
          <p:spPr>
            <a:xfrm>
              <a:off x="1124834" y="4130755"/>
              <a:ext cx="4901302" cy="2114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文本框 3"/>
          <p:cNvSpPr txBox="1"/>
          <p:nvPr/>
        </p:nvSpPr>
        <p:spPr>
          <a:xfrm>
            <a:off x="1124832" y="1142409"/>
            <a:ext cx="9511537" cy="276999"/>
          </a:xfrm>
          <a:prstGeom prst="rect">
            <a:avLst/>
          </a:prstGeom>
          <a:noFill/>
        </p:spPr>
        <p:txBody>
          <a:bodyPr wrap="square" rtlCol="0" anchor="t">
            <a:spAutoFit/>
          </a:bodyPr>
          <a:lstStyle/>
          <a:p>
            <a:r>
              <a:rPr lang="en-US" altLang="zh-CN" sz="1200" b="0" i="0" dirty="0">
                <a:solidFill>
                  <a:schemeClr val="bg1">
                    <a:lumMod val="50000"/>
                  </a:schemeClr>
                </a:solidFill>
                <a:effectLst/>
                <a:latin typeface="Arial" panose="020B0604020202020204" pitchFamily="34" charset="0"/>
                <a:cs typeface="Arial" panose="020B0604020202020204" pitchFamily="34" charset="0"/>
              </a:rPr>
              <a:t>Widely used in creative display, comprehensive shopping malls, retail window, exhibition display and other scenes.</a:t>
            </a:r>
            <a:endParaRPr lang="zh-CN" altLang="en-US" sz="12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圆角矩形 1"/>
          <p:cNvSpPr/>
          <p:nvPr/>
        </p:nvSpPr>
        <p:spPr>
          <a:xfrm>
            <a:off x="267207" y="280578"/>
            <a:ext cx="1715249" cy="33236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Applications</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object 3"/>
          <p:cNvSpPr/>
          <p:nvPr>
            <p:custDataLst>
              <p:tags r:id="rId5"/>
            </p:custDataLst>
          </p:nvPr>
        </p:nvSpPr>
        <p:spPr>
          <a:xfrm>
            <a:off x="428" y="6539786"/>
            <a:ext cx="634701" cy="317732"/>
          </a:xfrm>
          <a:prstGeom prst="rect">
            <a:avLst/>
          </a:prstGeom>
          <a:blipFill>
            <a:blip r:embed="rId6" cstate="print"/>
            <a:stretch>
              <a:fillRect/>
            </a:stretch>
          </a:blipFill>
        </p:spPr>
        <p:txBody>
          <a:bodyPr wrap="square" lIns="0" tIns="0" rIns="0" bIns="0" rtlCol="0"/>
          <a:lstStyle/>
          <a:p>
            <a:endParaRPr sz="1090"/>
          </a:p>
        </p:txBody>
      </p:sp>
      <p:sp>
        <p:nvSpPr>
          <p:cNvPr id="8" name="object 4"/>
          <p:cNvSpPr/>
          <p:nvPr>
            <p:custDataLst>
              <p:tags r:id="rId7"/>
            </p:custDataLst>
          </p:nvPr>
        </p:nvSpPr>
        <p:spPr>
          <a:xfrm>
            <a:off x="428" y="6228912"/>
            <a:ext cx="323827" cy="329923"/>
          </a:xfrm>
          <a:prstGeom prst="rect">
            <a:avLst/>
          </a:prstGeom>
          <a:blipFill>
            <a:blip r:embed="rId8" cstate="print"/>
            <a:stretch>
              <a:fillRect/>
            </a:stretch>
          </a:blipFill>
        </p:spPr>
        <p:txBody>
          <a:bodyPr wrap="square" lIns="0" tIns="0" rIns="0" bIns="0" rtlCol="0"/>
          <a:lstStyle/>
          <a:p>
            <a:endParaRPr sz="1090"/>
          </a:p>
        </p:txBody>
      </p:sp>
      <p:sp>
        <p:nvSpPr>
          <p:cNvPr id="21" name="object 21"/>
          <p:cNvSpPr/>
          <p:nvPr>
            <p:custDataLst>
              <p:tags r:id="rId9"/>
            </p:custDataLst>
          </p:nvPr>
        </p:nvSpPr>
        <p:spPr>
          <a:xfrm>
            <a:off x="8591255" y="143246"/>
            <a:ext cx="3389900" cy="753565"/>
          </a:xfrm>
          <a:prstGeom prst="rect">
            <a:avLst/>
          </a:prstGeom>
          <a:blipFill>
            <a:blip r:embed="rId10"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9248" r="14787"/>
          <a:stretch>
            <a:fillRect/>
          </a:stretch>
        </p:blipFill>
        <p:spPr>
          <a:xfrm>
            <a:off x="6260067" y="2797268"/>
            <a:ext cx="2234151" cy="3505359"/>
          </a:xfrm>
          <a:prstGeom prst="roundRect">
            <a:avLst>
              <a:gd name="adj" fmla="val 6911"/>
            </a:avLst>
          </a:prstGeom>
          <a:solidFill>
            <a:srgbClr val="FFFFFF">
              <a:shade val="85000"/>
            </a:srgbClr>
          </a:solidFill>
          <a:ln>
            <a:noFill/>
          </a:ln>
          <a:effectLst>
            <a:outerShdw blurRad="101600" sx="104000" sy="104000" algn="ctr" rotWithShape="0">
              <a:schemeClr val="tx1">
                <a:lumMod val="50000"/>
                <a:lumOff val="50000"/>
                <a:alpha val="29000"/>
              </a:schemeClr>
            </a:outerShdw>
          </a:effectLst>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35138" r="24760"/>
          <a:stretch>
            <a:fillRect/>
          </a:stretch>
        </p:blipFill>
        <p:spPr>
          <a:xfrm>
            <a:off x="8903508" y="2797268"/>
            <a:ext cx="2234151" cy="3511571"/>
          </a:xfrm>
          <a:prstGeom prst="roundRect">
            <a:avLst>
              <a:gd name="adj" fmla="val 5640"/>
            </a:avLst>
          </a:prstGeom>
          <a:solidFill>
            <a:srgbClr val="FFFFFF">
              <a:shade val="85000"/>
            </a:srgbClr>
          </a:solidFill>
          <a:ln>
            <a:noFill/>
          </a:ln>
          <a:effectLst>
            <a:outerShdw blurRad="101600" sx="104000" sy="104000" algn="ctr" rotWithShape="0">
              <a:schemeClr val="tx1">
                <a:lumMod val="50000"/>
                <a:lumOff val="50000"/>
                <a:alpha val="29000"/>
              </a:schemeClr>
            </a:outerShdw>
          </a:effectLst>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433" r="47599"/>
          <a:stretch>
            <a:fillRect/>
          </a:stretch>
        </p:blipFill>
        <p:spPr>
          <a:xfrm>
            <a:off x="3676786" y="2797268"/>
            <a:ext cx="2233304" cy="3505359"/>
          </a:xfrm>
          <a:prstGeom prst="roundRect">
            <a:avLst>
              <a:gd name="adj" fmla="val 8594"/>
            </a:avLst>
          </a:prstGeom>
          <a:solidFill>
            <a:srgbClr val="FFFFFF">
              <a:shade val="85000"/>
            </a:srgbClr>
          </a:solidFill>
          <a:ln>
            <a:noFill/>
          </a:ln>
          <a:effectLst>
            <a:outerShdw blurRad="101600" sx="104000" sy="104000" algn="ctr" rotWithShape="0">
              <a:schemeClr val="tx1">
                <a:lumMod val="50000"/>
                <a:lumOff val="50000"/>
                <a:alpha val="29000"/>
              </a:schemeClr>
            </a:outerShdw>
          </a:effectLst>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978" r="7998"/>
          <a:stretch>
            <a:fillRect/>
          </a:stretch>
        </p:blipFill>
        <p:spPr>
          <a:xfrm>
            <a:off x="1082060" y="2797268"/>
            <a:ext cx="2234151" cy="3505359"/>
          </a:xfrm>
          <a:prstGeom prst="roundRect">
            <a:avLst>
              <a:gd name="adj" fmla="val 6062"/>
            </a:avLst>
          </a:prstGeom>
          <a:solidFill>
            <a:srgbClr val="FFFFFF">
              <a:shade val="85000"/>
            </a:srgbClr>
          </a:solidFill>
          <a:ln>
            <a:noFill/>
          </a:ln>
          <a:effectLst>
            <a:outerShdw blurRad="101600" sx="104000" sy="104000" algn="ctr" rotWithShape="0">
              <a:schemeClr val="tx1">
                <a:lumMod val="50000"/>
                <a:lumOff val="50000"/>
                <a:alpha val="29000"/>
              </a:schemeClr>
            </a:outerShdw>
          </a:effectLst>
        </p:spPr>
      </p:pic>
      <p:sp>
        <p:nvSpPr>
          <p:cNvPr id="12" name="文本框 11"/>
          <p:cNvSpPr txBox="1"/>
          <p:nvPr/>
        </p:nvSpPr>
        <p:spPr>
          <a:xfrm>
            <a:off x="1082031" y="1057424"/>
            <a:ext cx="1205865" cy="337185"/>
          </a:xfrm>
          <a:prstGeom prst="rect">
            <a:avLst/>
          </a:prstGeom>
          <a:noFill/>
        </p:spPr>
        <p:txBody>
          <a:bodyPr wrap="none" rtlCol="0">
            <a:spAutoFit/>
          </a:bodyPr>
          <a:lstStyle/>
          <a:p>
            <a:pPr algn="l"/>
            <a:r>
              <a:rPr lang="en-US" altLang="zh-CN" sz="1600" b="1" i="0" dirty="0">
                <a:solidFill>
                  <a:schemeClr val="bg1">
                    <a:lumMod val="50000"/>
                  </a:schemeClr>
                </a:solidFill>
                <a:effectLst/>
                <a:latin typeface="Arial" panose="020B0604020202020204" pitchFamily="34" charset="0"/>
                <a:cs typeface="Arial" panose="020B0604020202020204" pitchFamily="34" charset="0"/>
              </a:rPr>
              <a:t>Our Vision</a:t>
            </a:r>
            <a:endParaRPr lang="en-US" altLang="zh-CN" sz="1600" b="1" i="0" dirty="0">
              <a:solidFill>
                <a:schemeClr val="bg1">
                  <a:lumMod val="50000"/>
                </a:schemeClr>
              </a:solidFill>
              <a:effectLst/>
              <a:latin typeface="Arial" panose="020B0604020202020204" pitchFamily="34" charset="0"/>
              <a:cs typeface="Arial" panose="020B0604020202020204" pitchFamily="34" charset="0"/>
            </a:endParaRPr>
          </a:p>
        </p:txBody>
      </p:sp>
      <p:sp>
        <p:nvSpPr>
          <p:cNvPr id="13" name="文本框 12"/>
          <p:cNvSpPr txBox="1"/>
          <p:nvPr/>
        </p:nvSpPr>
        <p:spPr>
          <a:xfrm>
            <a:off x="1082031" y="1396302"/>
            <a:ext cx="8972535" cy="294005"/>
          </a:xfrm>
          <a:prstGeom prst="rect">
            <a:avLst/>
          </a:prstGeom>
          <a:noFill/>
        </p:spPr>
        <p:txBody>
          <a:bodyPr wrap="square" rtlCol="0">
            <a:spAutoFit/>
          </a:bodyPr>
          <a:lstStyle/>
          <a:p>
            <a:pPr marL="12065" marR="5080" indent="0">
              <a:lnSpc>
                <a:spcPct val="110000"/>
              </a:lnSpc>
              <a:spcBef>
                <a:spcPts val="95"/>
              </a:spcBef>
              <a:buNone/>
              <a:tabLst>
                <a:tab pos="389255" algn="l"/>
                <a:tab pos="389890" algn="l"/>
              </a:tabLst>
            </a:pPr>
            <a:r>
              <a:rPr sz="1200" spc="10" dirty="0">
                <a:solidFill>
                  <a:srgbClr val="717070"/>
                </a:solidFill>
                <a:latin typeface="微软雅黑" panose="020B0503020204020204" pitchFamily="34" charset="-122"/>
                <a:cs typeface="微软雅黑" panose="020B0503020204020204" pitchFamily="34" charset="-122"/>
                <a:sym typeface="+mn-ea"/>
              </a:rPr>
              <a:t>Become the most </a:t>
            </a:r>
            <a:r>
              <a:rPr sz="1200" dirty="0">
                <a:solidFill>
                  <a:srgbClr val="717070"/>
                </a:solidFill>
                <a:latin typeface="微软雅黑" panose="020B0503020204020204" pitchFamily="34" charset="-122"/>
                <a:cs typeface="微软雅黑" panose="020B0503020204020204" pitchFamily="34" charset="-122"/>
                <a:sym typeface="+mn-ea"/>
              </a:rPr>
              <a:t>reliable </a:t>
            </a:r>
            <a:r>
              <a:rPr sz="1200" spc="10" dirty="0">
                <a:solidFill>
                  <a:srgbClr val="717070"/>
                </a:solidFill>
                <a:latin typeface="微软雅黑" panose="020B0503020204020204" pitchFamily="34" charset="-122"/>
                <a:cs typeface="微软雅黑" panose="020B0503020204020204" pitchFamily="34" charset="-122"/>
                <a:sym typeface="+mn-ea"/>
              </a:rPr>
              <a:t>display </a:t>
            </a:r>
            <a:r>
              <a:rPr sz="1200" spc="25" dirty="0">
                <a:solidFill>
                  <a:srgbClr val="717070"/>
                </a:solidFill>
                <a:latin typeface="微软雅黑" panose="020B0503020204020204" pitchFamily="34" charset="-122"/>
                <a:cs typeface="微软雅黑" panose="020B0503020204020204" pitchFamily="34" charset="-122"/>
                <a:sym typeface="+mn-ea"/>
              </a:rPr>
              <a:t>service  </a:t>
            </a:r>
            <a:r>
              <a:rPr sz="1200" spc="5" dirty="0">
                <a:solidFill>
                  <a:srgbClr val="717070"/>
                </a:solidFill>
                <a:latin typeface="微软雅黑" panose="020B0503020204020204" pitchFamily="34" charset="-122"/>
                <a:cs typeface="微软雅黑" panose="020B0503020204020204" pitchFamily="34" charset="-122"/>
                <a:sym typeface="+mn-ea"/>
              </a:rPr>
              <a:t>provider </a:t>
            </a:r>
            <a:r>
              <a:rPr sz="1200" spc="10" dirty="0">
                <a:solidFill>
                  <a:srgbClr val="717070"/>
                </a:solidFill>
                <a:latin typeface="微软雅黑" panose="020B0503020204020204" pitchFamily="34" charset="-122"/>
                <a:cs typeface="微软雅黑" panose="020B0503020204020204" pitchFamily="34" charset="-122"/>
                <a:sym typeface="+mn-ea"/>
              </a:rPr>
              <a:t>in the </a:t>
            </a:r>
            <a:r>
              <a:rPr sz="1200" spc="20" dirty="0">
                <a:solidFill>
                  <a:srgbClr val="717070"/>
                </a:solidFill>
                <a:latin typeface="微软雅黑" panose="020B0503020204020204" pitchFamily="34" charset="-122"/>
                <a:cs typeface="微软雅黑" panose="020B0503020204020204" pitchFamily="34" charset="-122"/>
                <a:sym typeface="+mn-ea"/>
              </a:rPr>
              <a:t>hearts </a:t>
            </a:r>
            <a:r>
              <a:rPr sz="1200" spc="-20" dirty="0">
                <a:solidFill>
                  <a:srgbClr val="717070"/>
                </a:solidFill>
                <a:latin typeface="微软雅黑" panose="020B0503020204020204" pitchFamily="34" charset="-122"/>
                <a:cs typeface="微软雅黑" panose="020B0503020204020204" pitchFamily="34" charset="-122"/>
                <a:sym typeface="+mn-ea"/>
              </a:rPr>
              <a:t>of</a:t>
            </a:r>
            <a:r>
              <a:rPr sz="1200" spc="-45" dirty="0">
                <a:solidFill>
                  <a:srgbClr val="717070"/>
                </a:solidFill>
                <a:latin typeface="微软雅黑" panose="020B0503020204020204" pitchFamily="34" charset="-122"/>
                <a:cs typeface="微软雅黑" panose="020B0503020204020204" pitchFamily="34" charset="-122"/>
                <a:sym typeface="+mn-ea"/>
              </a:rPr>
              <a:t> </a:t>
            </a:r>
            <a:r>
              <a:rPr sz="1200" spc="10" dirty="0">
                <a:solidFill>
                  <a:srgbClr val="717070"/>
                </a:solidFill>
                <a:latin typeface="微软雅黑" panose="020B0503020204020204" pitchFamily="34" charset="-122"/>
                <a:cs typeface="微软雅黑" panose="020B0503020204020204" pitchFamily="34" charset="-122"/>
                <a:sym typeface="+mn-ea"/>
              </a:rPr>
              <a:t>customers</a:t>
            </a:r>
            <a:endParaRPr lang="en-US" altLang="zh-CN" sz="12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1082031" y="1747920"/>
            <a:ext cx="1356995" cy="337185"/>
          </a:xfrm>
          <a:prstGeom prst="rect">
            <a:avLst/>
          </a:prstGeom>
          <a:noFill/>
        </p:spPr>
        <p:txBody>
          <a:bodyPr wrap="none" rtlCol="0">
            <a:spAutoFit/>
          </a:bodyPr>
          <a:lstStyle/>
          <a:p>
            <a:pPr algn="l"/>
            <a:r>
              <a:rPr lang="en-US" altLang="zh-CN" sz="1600" b="1" i="0" dirty="0">
                <a:solidFill>
                  <a:schemeClr val="bg1">
                    <a:lumMod val="50000"/>
                  </a:schemeClr>
                </a:solidFill>
                <a:effectLst/>
                <a:latin typeface="Arial" panose="020B0604020202020204" pitchFamily="34" charset="0"/>
                <a:cs typeface="Arial" panose="020B0604020202020204" pitchFamily="34" charset="0"/>
              </a:rPr>
              <a:t>Our Mission</a:t>
            </a:r>
            <a:endParaRPr lang="en-US" altLang="zh-CN" sz="1600" b="1" i="0" dirty="0">
              <a:solidFill>
                <a:schemeClr val="bg1">
                  <a:lumMod val="50000"/>
                </a:schemeClr>
              </a:solidFill>
              <a:effectLst/>
              <a:latin typeface="Arial" panose="020B0604020202020204" pitchFamily="34" charset="0"/>
              <a:cs typeface="Arial" panose="020B0604020202020204" pitchFamily="34" charset="0"/>
            </a:endParaRPr>
          </a:p>
        </p:txBody>
      </p:sp>
      <p:sp>
        <p:nvSpPr>
          <p:cNvPr id="15" name="文本框 14"/>
          <p:cNvSpPr txBox="1"/>
          <p:nvPr/>
        </p:nvSpPr>
        <p:spPr>
          <a:xfrm>
            <a:off x="1082031" y="2085528"/>
            <a:ext cx="10150921" cy="368300"/>
          </a:xfrm>
          <a:prstGeom prst="rect">
            <a:avLst/>
          </a:prstGeom>
          <a:noFill/>
        </p:spPr>
        <p:txBody>
          <a:bodyPr wrap="square" rtlCol="0">
            <a:spAutoFit/>
          </a:bodyPr>
          <a:lstStyle/>
          <a:p>
            <a:pPr>
              <a:lnSpc>
                <a:spcPct val="150000"/>
              </a:lnSpc>
            </a:pPr>
            <a:r>
              <a:rPr lang="en-US" altLang="zh-CN" sz="1200" b="0" i="0" dirty="0">
                <a:solidFill>
                  <a:schemeClr val="bg1">
                    <a:lumMod val="50000"/>
                  </a:schemeClr>
                </a:solidFill>
                <a:effectLst/>
                <a:latin typeface="微软雅黑" panose="020B0503020204020204" pitchFamily="34" charset="-122"/>
                <a:ea typeface="微软雅黑" panose="020B0503020204020204" pitchFamily="34" charset="-122"/>
                <a:cs typeface="Arial" panose="020B0604020202020204" pitchFamily="34" charset="0"/>
              </a:rPr>
              <a:t>To better display goods and services for  customers and create a happy life for  employees</a:t>
            </a:r>
            <a:endParaRPr lang="en-US" altLang="zh-CN" sz="1200" b="0" i="0" dirty="0">
              <a:solidFill>
                <a:schemeClr val="bg1">
                  <a:lumMod val="50000"/>
                </a:schemeClr>
              </a:solidFill>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圆角矩形 1"/>
          <p:cNvSpPr/>
          <p:nvPr/>
        </p:nvSpPr>
        <p:spPr>
          <a:xfrm>
            <a:off x="4455187" y="2911268"/>
            <a:ext cx="674027" cy="20289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000" b="1" dirty="0">
              <a:solidFill>
                <a:schemeClr val="accent1">
                  <a:lumMod val="7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18" name="圆角矩形 1"/>
          <p:cNvSpPr/>
          <p:nvPr/>
        </p:nvSpPr>
        <p:spPr>
          <a:xfrm>
            <a:off x="7066255" y="2911268"/>
            <a:ext cx="674027" cy="20289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000" b="1" dirty="0">
              <a:solidFill>
                <a:schemeClr val="accent1">
                  <a:lumMod val="7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19" name="圆角矩形 1"/>
          <p:cNvSpPr/>
          <p:nvPr/>
        </p:nvSpPr>
        <p:spPr>
          <a:xfrm>
            <a:off x="9722090" y="2911268"/>
            <a:ext cx="674027" cy="20289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000" b="1" dirty="0">
              <a:solidFill>
                <a:schemeClr val="accent1">
                  <a:lumMod val="7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0" name="圆角矩形 1"/>
          <p:cNvSpPr/>
          <p:nvPr/>
        </p:nvSpPr>
        <p:spPr>
          <a:xfrm>
            <a:off x="267207" y="189465"/>
            <a:ext cx="2262158" cy="51429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cs typeface="Arial" panose="020B0604020202020204" pitchFamily="34" charset="0"/>
              </a:rPr>
              <a:t>C</a:t>
            </a:r>
            <a:r>
              <a:rPr lang="en-US" altLang="zh-CN" b="1" i="0" dirty="0">
                <a:solidFill>
                  <a:schemeClr val="bg1">
                    <a:lumMod val="50000"/>
                  </a:schemeClr>
                </a:solidFill>
                <a:effectLst/>
                <a:latin typeface="Arial" panose="020B0604020202020204" pitchFamily="34" charset="0"/>
                <a:cs typeface="Arial" panose="020B0604020202020204" pitchFamily="34" charset="0"/>
              </a:rPr>
              <a:t>ompany </a:t>
            </a:r>
            <a:r>
              <a:rPr lang="en-US" altLang="zh-CN" b="1" dirty="0">
                <a:solidFill>
                  <a:schemeClr val="bg1">
                    <a:lumMod val="50000"/>
                  </a:schemeClr>
                </a:solidFill>
                <a:latin typeface="Arial" panose="020B0604020202020204" pitchFamily="34" charset="0"/>
                <a:cs typeface="Arial" panose="020B0604020202020204" pitchFamily="34" charset="0"/>
              </a:rPr>
              <a:t>C</a:t>
            </a:r>
            <a:r>
              <a:rPr lang="en-US" altLang="zh-CN" b="1" i="0" dirty="0">
                <a:solidFill>
                  <a:schemeClr val="bg1">
                    <a:lumMod val="50000"/>
                  </a:schemeClr>
                </a:solidFill>
                <a:effectLst/>
                <a:latin typeface="Arial" panose="020B0604020202020204" pitchFamily="34" charset="0"/>
                <a:cs typeface="Arial" panose="020B0604020202020204" pitchFamily="34" charset="0"/>
              </a:rPr>
              <a:t>ulture</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p:cNvSpPr txBox="1"/>
          <p:nvPr/>
        </p:nvSpPr>
        <p:spPr>
          <a:xfrm>
            <a:off x="3668126" y="3127590"/>
            <a:ext cx="2234151" cy="368300"/>
          </a:xfrm>
          <a:prstGeom prst="rect">
            <a:avLst/>
          </a:prstGeom>
          <a:noFill/>
        </p:spPr>
        <p:txBody>
          <a:bodyPr wrap="square">
            <a:spAutoFit/>
          </a:bodyPr>
          <a:lstStyle/>
          <a:p>
            <a:r>
              <a:rPr lang="en-US" altLang="zh-CN" b="0" i="0" dirty="0">
                <a:solidFill>
                  <a:schemeClr val="accent1">
                    <a:lumMod val="75000"/>
                  </a:schemeClr>
                </a:solidFill>
                <a:effectLst/>
                <a:latin typeface="Arial" panose="020B0604020202020204" pitchFamily="34" charset="0"/>
                <a:cs typeface="Arial" panose="020B0604020202020204" pitchFamily="34" charset="0"/>
              </a:rPr>
              <a:t>Cooperation</a:t>
            </a:r>
            <a:endParaRPr lang="en-US" altLang="zh-CN" b="0" i="0" dirty="0">
              <a:solidFill>
                <a:schemeClr val="accent1">
                  <a:lumMod val="75000"/>
                </a:schemeClr>
              </a:solidFill>
              <a:effectLst/>
              <a:latin typeface="Arial" panose="020B0604020202020204" pitchFamily="34" charset="0"/>
              <a:cs typeface="Arial" panose="020B0604020202020204" pitchFamily="34" charset="0"/>
            </a:endParaRPr>
          </a:p>
        </p:txBody>
      </p:sp>
      <p:sp>
        <p:nvSpPr>
          <p:cNvPr id="21" name="文本框 20"/>
          <p:cNvSpPr txBox="1"/>
          <p:nvPr/>
        </p:nvSpPr>
        <p:spPr>
          <a:xfrm>
            <a:off x="1082061" y="3127590"/>
            <a:ext cx="1955780" cy="368300"/>
          </a:xfrm>
          <a:prstGeom prst="rect">
            <a:avLst/>
          </a:prstGeom>
          <a:noFill/>
        </p:spPr>
        <p:txBody>
          <a:bodyPr wrap="square">
            <a:spAutoFit/>
          </a:bodyPr>
          <a:lstStyle/>
          <a:p>
            <a:r>
              <a:rPr lang="en-US" altLang="zh-CN" b="0" i="0" dirty="0">
                <a:solidFill>
                  <a:schemeClr val="accent1">
                    <a:lumMod val="75000"/>
                  </a:schemeClr>
                </a:solidFill>
                <a:effectLst/>
                <a:latin typeface="Arial" panose="020B0604020202020204" pitchFamily="34" charset="0"/>
                <a:cs typeface="Arial" panose="020B0604020202020204" pitchFamily="34" charset="0"/>
              </a:rPr>
              <a:t>Innovation</a:t>
            </a:r>
            <a:endParaRPr lang="en-US" altLang="zh-CN" b="0" i="0" dirty="0">
              <a:solidFill>
                <a:schemeClr val="accent1">
                  <a:lumMod val="75000"/>
                </a:schemeClr>
              </a:solidFill>
              <a:effectLst/>
              <a:latin typeface="Arial" panose="020B0604020202020204" pitchFamily="34" charset="0"/>
              <a:cs typeface="Arial" panose="020B0604020202020204" pitchFamily="34" charset="0"/>
            </a:endParaRPr>
          </a:p>
        </p:txBody>
      </p:sp>
      <p:sp>
        <p:nvSpPr>
          <p:cNvPr id="24" name="文本框 23"/>
          <p:cNvSpPr txBox="1"/>
          <p:nvPr/>
        </p:nvSpPr>
        <p:spPr>
          <a:xfrm>
            <a:off x="6441440" y="3127590"/>
            <a:ext cx="2052778" cy="368300"/>
          </a:xfrm>
          <a:prstGeom prst="rect">
            <a:avLst/>
          </a:prstGeom>
          <a:noFill/>
        </p:spPr>
        <p:txBody>
          <a:bodyPr wrap="square">
            <a:spAutoFit/>
          </a:bodyPr>
          <a:lstStyle/>
          <a:p>
            <a:r>
              <a:rPr lang="en-US" altLang="zh-CN" b="0" i="0" dirty="0">
                <a:solidFill>
                  <a:schemeClr val="accent1">
                    <a:lumMod val="75000"/>
                  </a:schemeClr>
                </a:solidFill>
                <a:effectLst/>
                <a:latin typeface="Arial" panose="020B0604020202020204" pitchFamily="34" charset="0"/>
                <a:cs typeface="Arial" panose="020B0604020202020204" pitchFamily="34" charset="0"/>
              </a:rPr>
              <a:t>Responsibility</a:t>
            </a:r>
            <a:endParaRPr lang="en-US" altLang="zh-CN" b="0" i="0" dirty="0">
              <a:solidFill>
                <a:schemeClr val="accent1">
                  <a:lumMod val="75000"/>
                </a:schemeClr>
              </a:solidFill>
              <a:effectLst/>
              <a:latin typeface="Arial" panose="020B0604020202020204" pitchFamily="34" charset="0"/>
              <a:cs typeface="Arial" panose="020B0604020202020204" pitchFamily="34" charset="0"/>
            </a:endParaRPr>
          </a:p>
        </p:txBody>
      </p:sp>
      <p:sp>
        <p:nvSpPr>
          <p:cNvPr id="26" name="文本框 25"/>
          <p:cNvSpPr txBox="1"/>
          <p:nvPr/>
        </p:nvSpPr>
        <p:spPr>
          <a:xfrm flipH="1">
            <a:off x="9144000" y="3127590"/>
            <a:ext cx="1767840" cy="368300"/>
          </a:xfrm>
          <a:prstGeom prst="rect">
            <a:avLst/>
          </a:prstGeom>
          <a:noFill/>
        </p:spPr>
        <p:txBody>
          <a:bodyPr wrap="square">
            <a:spAutoFit/>
          </a:bodyPr>
          <a:lstStyle/>
          <a:p>
            <a:r>
              <a:rPr lang="en-US" altLang="zh-CN" b="0" i="0" dirty="0">
                <a:solidFill>
                  <a:schemeClr val="accent1">
                    <a:lumMod val="75000"/>
                  </a:schemeClr>
                </a:solidFill>
                <a:effectLst/>
                <a:latin typeface="Arial" panose="020B0604020202020204" pitchFamily="34" charset="0"/>
                <a:cs typeface="Arial" panose="020B0604020202020204" pitchFamily="34" charset="0"/>
              </a:rPr>
              <a:t>Grateful</a:t>
            </a:r>
            <a:endParaRPr lang="en-US" altLang="zh-CN" b="0" i="0" dirty="0">
              <a:solidFill>
                <a:schemeClr val="accent1">
                  <a:lumMod val="75000"/>
                </a:schemeClr>
              </a:solidFill>
              <a:effectLst/>
              <a:latin typeface="Arial" panose="020B0604020202020204" pitchFamily="34" charset="0"/>
              <a:cs typeface="Arial" panose="020B0604020202020204" pitchFamily="34" charset="0"/>
            </a:endParaRPr>
          </a:p>
        </p:txBody>
      </p:sp>
      <p:sp>
        <p:nvSpPr>
          <p:cNvPr id="6" name="object 3"/>
          <p:cNvSpPr/>
          <p:nvPr>
            <p:custDataLst>
              <p:tags r:id="rId5"/>
            </p:custDataLst>
          </p:nvPr>
        </p:nvSpPr>
        <p:spPr>
          <a:xfrm>
            <a:off x="428" y="6539786"/>
            <a:ext cx="634701" cy="317732"/>
          </a:xfrm>
          <a:prstGeom prst="rect">
            <a:avLst/>
          </a:prstGeom>
          <a:blipFill>
            <a:blip r:embed="rId6" cstate="print"/>
            <a:stretch>
              <a:fillRect/>
            </a:stretch>
          </a:blipFill>
        </p:spPr>
        <p:txBody>
          <a:bodyPr wrap="square" lIns="0" tIns="0" rIns="0" bIns="0" rtlCol="0"/>
          <a:p>
            <a:endParaRPr sz="1090"/>
          </a:p>
        </p:txBody>
      </p:sp>
      <p:sp>
        <p:nvSpPr>
          <p:cNvPr id="7" name="object 4"/>
          <p:cNvSpPr/>
          <p:nvPr>
            <p:custDataLst>
              <p:tags r:id="rId7"/>
            </p:custDataLst>
          </p:nvPr>
        </p:nvSpPr>
        <p:spPr>
          <a:xfrm>
            <a:off x="428" y="6228912"/>
            <a:ext cx="323827" cy="329923"/>
          </a:xfrm>
          <a:prstGeom prst="rect">
            <a:avLst/>
          </a:prstGeom>
          <a:blipFill>
            <a:blip r:embed="rId8" cstate="print"/>
            <a:stretch>
              <a:fillRect/>
            </a:stretch>
          </a:blipFill>
        </p:spPr>
        <p:txBody>
          <a:bodyPr wrap="square" lIns="0" tIns="0" rIns="0" bIns="0" rtlCol="0"/>
          <a:p>
            <a:endParaRPr sz="1090"/>
          </a:p>
        </p:txBody>
      </p:sp>
      <p:sp>
        <p:nvSpPr>
          <p:cNvPr id="9" name="object 21"/>
          <p:cNvSpPr/>
          <p:nvPr>
            <p:custDataLst>
              <p:tags r:id="rId9"/>
            </p:custDataLst>
          </p:nvPr>
        </p:nvSpPr>
        <p:spPr>
          <a:xfrm>
            <a:off x="8591255" y="143246"/>
            <a:ext cx="3389900" cy="753565"/>
          </a:xfrm>
          <a:prstGeom prst="rect">
            <a:avLst/>
          </a:prstGeom>
          <a:blipFill>
            <a:blip r:embed="rId10" cstate="print"/>
            <a:stretch>
              <a:fillRect/>
            </a:stretch>
          </a:blipFill>
        </p:spPr>
        <p:txBody>
          <a:bodyPr wrap="square" lIns="0" tIns="0" rIns="0" bIns="0" rtlCol="0"/>
          <a:p>
            <a:endParaRPr sz="109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a:blip r:embed="rId2">
            <a:alphaModFix amt="12000"/>
          </a:blip>
          <a:stretch>
            <a:fillRect/>
          </a:stretch>
        </p:blipFill>
        <p:spPr>
          <a:xfrm>
            <a:off x="560705" y="316865"/>
            <a:ext cx="11069955" cy="6434455"/>
          </a:xfrm>
          <a:prstGeom prst="rect">
            <a:avLst/>
          </a:prstGeom>
        </p:spPr>
      </p:pic>
      <p:sp>
        <p:nvSpPr>
          <p:cNvPr id="3" name="object 3"/>
          <p:cNvSpPr/>
          <p:nvPr/>
        </p:nvSpPr>
        <p:spPr>
          <a:xfrm>
            <a:off x="428" y="6539786"/>
            <a:ext cx="634701" cy="317732"/>
          </a:xfrm>
          <a:prstGeom prst="rect">
            <a:avLst/>
          </a:prstGeom>
          <a:blipFill>
            <a:blip r:embed="rId3" cstate="print"/>
            <a:stretch>
              <a:fillRect/>
            </a:stretch>
          </a:blipFill>
        </p:spPr>
        <p:txBody>
          <a:bodyPr wrap="square" lIns="0" tIns="0" rIns="0" bIns="0" rtlCol="0"/>
          <a:lstStyle/>
          <a:p>
            <a:endParaRPr sz="1090"/>
          </a:p>
        </p:txBody>
      </p:sp>
      <p:sp>
        <p:nvSpPr>
          <p:cNvPr id="4" name="object 4"/>
          <p:cNvSpPr/>
          <p:nvPr/>
        </p:nvSpPr>
        <p:spPr>
          <a:xfrm>
            <a:off x="428" y="6228912"/>
            <a:ext cx="323827" cy="329923"/>
          </a:xfrm>
          <a:prstGeom prst="rect">
            <a:avLst/>
          </a:prstGeom>
          <a:blipFill>
            <a:blip r:embed="rId4" cstate="print"/>
            <a:stretch>
              <a:fillRect/>
            </a:stretch>
          </a:blipFill>
        </p:spPr>
        <p:txBody>
          <a:bodyPr wrap="square" lIns="0" tIns="0" rIns="0" bIns="0" rtlCol="0"/>
          <a:lstStyle/>
          <a:p>
            <a:endParaRPr sz="1090"/>
          </a:p>
        </p:txBody>
      </p:sp>
      <p:sp>
        <p:nvSpPr>
          <p:cNvPr id="7" name="object 7"/>
          <p:cNvSpPr txBox="1">
            <a:spLocks noGrp="1"/>
          </p:cNvSpPr>
          <p:nvPr>
            <p:ph type="title"/>
          </p:nvPr>
        </p:nvSpPr>
        <p:spPr>
          <a:xfrm>
            <a:off x="1027704" y="316727"/>
            <a:ext cx="5300414" cy="1855470"/>
          </a:xfrm>
          <a:prstGeom prst="rect">
            <a:avLst/>
          </a:prstGeom>
        </p:spPr>
        <p:txBody>
          <a:bodyPr vert="horz" wrap="square" lIns="0" tIns="6931" rIns="0" bIns="0" rtlCol="0">
            <a:spAutoFit/>
          </a:bodyPr>
          <a:lstStyle/>
          <a:p>
            <a:pPr marL="12700">
              <a:lnSpc>
                <a:spcPct val="100000"/>
              </a:lnSpc>
              <a:spcBef>
                <a:spcPts val="90"/>
              </a:spcBef>
            </a:pPr>
            <a:r>
              <a:rPr sz="6005" spc="400" dirty="0">
                <a:latin typeface="Arial" panose="020B0604020202020204"/>
                <a:cs typeface="Arial" panose="020B0604020202020204"/>
              </a:rPr>
              <a:t>CONTACT</a:t>
            </a:r>
            <a:r>
              <a:rPr sz="6005" spc="105" dirty="0">
                <a:latin typeface="Arial" panose="020B0604020202020204"/>
                <a:cs typeface="Arial" panose="020B0604020202020204"/>
              </a:rPr>
              <a:t> </a:t>
            </a:r>
            <a:r>
              <a:rPr sz="6005" spc="350" dirty="0">
                <a:latin typeface="Arial" panose="020B0604020202020204"/>
                <a:cs typeface="Arial" panose="020B0604020202020204"/>
              </a:rPr>
              <a:t>US</a:t>
            </a:r>
            <a:endParaRPr sz="6005">
              <a:latin typeface="Arial" panose="020B0604020202020204"/>
              <a:cs typeface="Arial" panose="020B0604020202020204"/>
            </a:endParaRPr>
          </a:p>
        </p:txBody>
      </p:sp>
      <p:sp>
        <p:nvSpPr>
          <p:cNvPr id="8" name="object 8"/>
          <p:cNvSpPr txBox="1"/>
          <p:nvPr/>
        </p:nvSpPr>
        <p:spPr>
          <a:xfrm>
            <a:off x="1326132" y="3136051"/>
            <a:ext cx="2348894" cy="1051560"/>
          </a:xfrm>
          <a:prstGeom prst="rect">
            <a:avLst/>
          </a:prstGeom>
        </p:spPr>
        <p:txBody>
          <a:bodyPr vert="horz" wrap="square" lIns="0" tIns="137082" rIns="0" bIns="0" rtlCol="0">
            <a:spAutoFit/>
          </a:bodyPr>
          <a:lstStyle/>
          <a:p>
            <a:pPr marL="12700">
              <a:lnSpc>
                <a:spcPct val="100000"/>
              </a:lnSpc>
              <a:spcBef>
                <a:spcPts val="1780"/>
              </a:spcBef>
            </a:pPr>
            <a:r>
              <a:rPr sz="2000" b="1" spc="250" dirty="0">
                <a:solidFill>
                  <a:srgbClr val="3D3939"/>
                </a:solidFill>
                <a:latin typeface="Yu Gothic UI" panose="020B0500000000000000" charset="-128"/>
                <a:cs typeface="Yu Gothic UI" panose="020B0500000000000000" charset="-128"/>
              </a:rPr>
              <a:t>A</a:t>
            </a:r>
            <a:r>
              <a:rPr sz="2000" b="1" spc="250" dirty="0">
                <a:solidFill>
                  <a:srgbClr val="3D3939"/>
                </a:solidFill>
                <a:latin typeface="Arial Narrow" panose="020B0606020202030204"/>
                <a:cs typeface="Arial Narrow" panose="020B0606020202030204"/>
              </a:rPr>
              <a:t>ddress</a:t>
            </a:r>
            <a:endParaRPr sz="2000">
              <a:latin typeface="Arial Narrow" panose="020B0606020202030204"/>
              <a:cs typeface="Arial Narrow" panose="020B0606020202030204"/>
            </a:endParaRPr>
          </a:p>
          <a:p>
            <a:pPr marL="12700" marR="5080">
              <a:lnSpc>
                <a:spcPct val="118000"/>
              </a:lnSpc>
              <a:spcBef>
                <a:spcPts val="495"/>
              </a:spcBef>
            </a:pPr>
            <a:r>
              <a:rPr sz="1000" spc="-5" dirty="0">
                <a:solidFill>
                  <a:srgbClr val="717070"/>
                </a:solidFill>
                <a:latin typeface="微软雅黑" panose="020B0503020204020204" pitchFamily="34" charset="-122"/>
                <a:cs typeface="微软雅黑" panose="020B0503020204020204" pitchFamily="34" charset="-122"/>
              </a:rPr>
              <a:t>4th </a:t>
            </a:r>
            <a:r>
              <a:rPr sz="1000" spc="-30" dirty="0">
                <a:solidFill>
                  <a:srgbClr val="717070"/>
                </a:solidFill>
                <a:latin typeface="微软雅黑" panose="020B0503020204020204" pitchFamily="34" charset="-122"/>
                <a:cs typeface="微软雅黑" panose="020B0503020204020204" pitchFamily="34" charset="-122"/>
              </a:rPr>
              <a:t>floor, </a:t>
            </a:r>
            <a:r>
              <a:rPr sz="1000" spc="-5" dirty="0">
                <a:solidFill>
                  <a:srgbClr val="717070"/>
                </a:solidFill>
                <a:latin typeface="微软雅黑" panose="020B0503020204020204" pitchFamily="34" charset="-122"/>
                <a:cs typeface="微软雅黑" panose="020B0503020204020204" pitchFamily="34" charset="-122"/>
              </a:rPr>
              <a:t>Building </a:t>
            </a:r>
            <a:r>
              <a:rPr sz="1000" spc="-60" dirty="0">
                <a:solidFill>
                  <a:srgbClr val="717070"/>
                </a:solidFill>
                <a:latin typeface="微软雅黑" panose="020B0503020204020204" pitchFamily="34" charset="-122"/>
                <a:cs typeface="微软雅黑" panose="020B0503020204020204" pitchFamily="34" charset="-122"/>
              </a:rPr>
              <a:t>D, </a:t>
            </a:r>
            <a:r>
              <a:rPr sz="1000" spc="-5" dirty="0">
                <a:solidFill>
                  <a:srgbClr val="717070"/>
                </a:solidFill>
                <a:latin typeface="微软雅黑" panose="020B0503020204020204" pitchFamily="34" charset="-122"/>
                <a:cs typeface="微软雅黑" panose="020B0503020204020204" pitchFamily="34" charset="-122"/>
              </a:rPr>
              <a:t>SanMin industrial  </a:t>
            </a:r>
            <a:r>
              <a:rPr sz="1000" spc="5" dirty="0">
                <a:solidFill>
                  <a:srgbClr val="717070"/>
                </a:solidFill>
                <a:latin typeface="微软雅黑" panose="020B0503020204020204" pitchFamily="34" charset="-122"/>
                <a:cs typeface="微软雅黑" panose="020B0503020204020204" pitchFamily="34" charset="-122"/>
              </a:rPr>
              <a:t>park, </a:t>
            </a:r>
            <a:r>
              <a:rPr sz="1000" spc="-5" dirty="0">
                <a:solidFill>
                  <a:srgbClr val="717070"/>
                </a:solidFill>
                <a:latin typeface="微软雅黑" panose="020B0503020204020204" pitchFamily="34" charset="-122"/>
                <a:cs typeface="微软雅黑" panose="020B0503020204020204" pitchFamily="34" charset="-122"/>
              </a:rPr>
              <a:t>Shilongzai, Shiyan </a:t>
            </a:r>
            <a:r>
              <a:rPr sz="1000" spc="-10" dirty="0">
                <a:solidFill>
                  <a:srgbClr val="717070"/>
                </a:solidFill>
                <a:latin typeface="微软雅黑" panose="020B0503020204020204" pitchFamily="34" charset="-122"/>
                <a:cs typeface="微软雅黑" panose="020B0503020204020204" pitchFamily="34" charset="-122"/>
              </a:rPr>
              <a:t>town, Baoan  </a:t>
            </a:r>
            <a:r>
              <a:rPr sz="1000" spc="-5" dirty="0">
                <a:solidFill>
                  <a:srgbClr val="717070"/>
                </a:solidFill>
                <a:latin typeface="微软雅黑" panose="020B0503020204020204" pitchFamily="34" charset="-122"/>
                <a:cs typeface="微软雅黑" panose="020B0503020204020204" pitchFamily="34" charset="-122"/>
              </a:rPr>
              <a:t>district, Shenzhen,</a:t>
            </a:r>
            <a:r>
              <a:rPr sz="1000" spc="-10" dirty="0">
                <a:solidFill>
                  <a:srgbClr val="717070"/>
                </a:solidFill>
                <a:latin typeface="微软雅黑" panose="020B0503020204020204" pitchFamily="34" charset="-122"/>
                <a:cs typeface="微软雅黑" panose="020B0503020204020204" pitchFamily="34" charset="-122"/>
              </a:rPr>
              <a:t> </a:t>
            </a:r>
            <a:r>
              <a:rPr sz="1000" spc="-5" dirty="0">
                <a:solidFill>
                  <a:srgbClr val="717070"/>
                </a:solidFill>
                <a:latin typeface="微软雅黑" panose="020B0503020204020204" pitchFamily="34" charset="-122"/>
                <a:cs typeface="微软雅黑" panose="020B0503020204020204" pitchFamily="34" charset="-122"/>
              </a:rPr>
              <a:t>China</a:t>
            </a:r>
            <a:endParaRPr sz="1000">
              <a:latin typeface="微软雅黑" panose="020B0503020204020204" pitchFamily="34" charset="-122"/>
              <a:cs typeface="微软雅黑" panose="020B0503020204020204" pitchFamily="34" charset="-122"/>
            </a:endParaRPr>
          </a:p>
        </p:txBody>
      </p:sp>
      <p:sp>
        <p:nvSpPr>
          <p:cNvPr id="9" name="object 9"/>
          <p:cNvSpPr/>
          <p:nvPr/>
        </p:nvSpPr>
        <p:spPr>
          <a:xfrm>
            <a:off x="1061057" y="3377709"/>
            <a:ext cx="127245" cy="114291"/>
          </a:xfrm>
          <a:prstGeom prst="rect">
            <a:avLst/>
          </a:prstGeom>
          <a:blipFill>
            <a:blip r:embed="rId5" cstate="print"/>
            <a:stretch>
              <a:fillRect/>
            </a:stretch>
          </a:blipFill>
        </p:spPr>
        <p:txBody>
          <a:bodyPr wrap="square" lIns="0" tIns="0" rIns="0" bIns="0" rtlCol="0"/>
          <a:lstStyle/>
          <a:p>
            <a:endParaRPr sz="1090"/>
          </a:p>
        </p:txBody>
      </p:sp>
      <p:sp>
        <p:nvSpPr>
          <p:cNvPr id="10" name="object 10"/>
          <p:cNvSpPr txBox="1"/>
          <p:nvPr/>
        </p:nvSpPr>
        <p:spPr>
          <a:xfrm>
            <a:off x="4342171" y="3187031"/>
            <a:ext cx="1670795" cy="963930"/>
          </a:xfrm>
          <a:prstGeom prst="rect">
            <a:avLst/>
          </a:prstGeom>
        </p:spPr>
        <p:txBody>
          <a:bodyPr vert="horz" wrap="square" lIns="0" tIns="90875" rIns="0" bIns="0" rtlCol="0">
            <a:spAutoFit/>
          </a:bodyPr>
          <a:lstStyle/>
          <a:p>
            <a:pPr marL="12700">
              <a:lnSpc>
                <a:spcPct val="100000"/>
              </a:lnSpc>
              <a:spcBef>
                <a:spcPts val="1180"/>
              </a:spcBef>
            </a:pPr>
            <a:r>
              <a:rPr sz="2000" b="1" spc="235" dirty="0">
                <a:solidFill>
                  <a:srgbClr val="3D3939"/>
                </a:solidFill>
                <a:latin typeface="Yu Gothic UI" panose="020B0500000000000000" charset="-128"/>
                <a:cs typeface="Yu Gothic UI" panose="020B0500000000000000" charset="-128"/>
              </a:rPr>
              <a:t>W</a:t>
            </a:r>
            <a:r>
              <a:rPr sz="2000" b="1" spc="235" dirty="0">
                <a:solidFill>
                  <a:srgbClr val="3D3939"/>
                </a:solidFill>
                <a:latin typeface="Arial Narrow" panose="020B0606020202030204"/>
                <a:cs typeface="Arial Narrow" panose="020B0606020202030204"/>
              </a:rPr>
              <a:t>ebsite</a:t>
            </a:r>
            <a:endParaRPr sz="2000">
              <a:latin typeface="Arial Narrow" panose="020B0606020202030204"/>
              <a:cs typeface="Arial Narrow" panose="020B0606020202030204"/>
            </a:endParaRPr>
          </a:p>
          <a:p>
            <a:pPr marL="12700">
              <a:lnSpc>
                <a:spcPct val="100000"/>
              </a:lnSpc>
              <a:spcBef>
                <a:spcPts val="840"/>
              </a:spcBef>
            </a:pPr>
            <a:r>
              <a:rPr sz="1485" spc="135" dirty="0">
                <a:solidFill>
                  <a:srgbClr val="717070"/>
                </a:solidFill>
                <a:latin typeface="Tahoma" panose="020B0604030504040204"/>
                <a:cs typeface="Tahoma" panose="020B0604030504040204"/>
                <a:hlinkClick r:id="rId6"/>
              </a:rPr>
              <a:t>www.sostron.com</a:t>
            </a:r>
            <a:endParaRPr sz="1485">
              <a:latin typeface="Tahoma" panose="020B0604030504040204"/>
              <a:cs typeface="Tahoma" panose="020B0604030504040204"/>
            </a:endParaRPr>
          </a:p>
        </p:txBody>
      </p:sp>
      <p:sp>
        <p:nvSpPr>
          <p:cNvPr id="11" name="object 11"/>
          <p:cNvSpPr/>
          <p:nvPr/>
        </p:nvSpPr>
        <p:spPr>
          <a:xfrm>
            <a:off x="4089794" y="3377709"/>
            <a:ext cx="120387" cy="114291"/>
          </a:xfrm>
          <a:prstGeom prst="rect">
            <a:avLst/>
          </a:prstGeom>
          <a:blipFill>
            <a:blip r:embed="rId7" cstate="print"/>
            <a:stretch>
              <a:fillRect/>
            </a:stretch>
          </a:blipFill>
        </p:spPr>
        <p:txBody>
          <a:bodyPr wrap="square" lIns="0" tIns="0" rIns="0" bIns="0" rtlCol="0"/>
          <a:lstStyle/>
          <a:p>
            <a:endParaRPr sz="1090"/>
          </a:p>
        </p:txBody>
      </p:sp>
      <p:sp>
        <p:nvSpPr>
          <p:cNvPr id="12" name="object 12"/>
          <p:cNvSpPr txBox="1"/>
          <p:nvPr/>
        </p:nvSpPr>
        <p:spPr>
          <a:xfrm>
            <a:off x="7377258" y="3180345"/>
            <a:ext cx="1769757" cy="966470"/>
          </a:xfrm>
          <a:prstGeom prst="rect">
            <a:avLst/>
          </a:prstGeom>
        </p:spPr>
        <p:txBody>
          <a:bodyPr vert="horz" wrap="square" lIns="0" tIns="92415" rIns="0" bIns="0" rtlCol="0">
            <a:spAutoFit/>
          </a:bodyPr>
          <a:lstStyle/>
          <a:p>
            <a:pPr marL="12700">
              <a:lnSpc>
                <a:spcPct val="100000"/>
              </a:lnSpc>
              <a:spcBef>
                <a:spcPts val="1200"/>
              </a:spcBef>
            </a:pPr>
            <a:r>
              <a:rPr sz="2000" b="1" spc="170" dirty="0">
                <a:solidFill>
                  <a:srgbClr val="3D3939"/>
                </a:solidFill>
                <a:latin typeface="Yu Gothic UI" panose="020B0500000000000000" charset="-128"/>
                <a:cs typeface="Yu Gothic UI" panose="020B0500000000000000" charset="-128"/>
              </a:rPr>
              <a:t>T</a:t>
            </a:r>
            <a:r>
              <a:rPr sz="2000" b="1" spc="170" dirty="0">
                <a:solidFill>
                  <a:srgbClr val="3D3939"/>
                </a:solidFill>
                <a:latin typeface="Arial Narrow" panose="020B0606020202030204"/>
                <a:cs typeface="Arial Narrow" panose="020B0606020202030204"/>
              </a:rPr>
              <a:t>el.</a:t>
            </a:r>
            <a:endParaRPr sz="2000">
              <a:latin typeface="Arial Narrow" panose="020B0606020202030204"/>
              <a:cs typeface="Arial Narrow" panose="020B0606020202030204"/>
            </a:endParaRPr>
          </a:p>
          <a:p>
            <a:pPr marL="12700">
              <a:lnSpc>
                <a:spcPct val="100000"/>
              </a:lnSpc>
              <a:spcBef>
                <a:spcPts val="850"/>
              </a:spcBef>
            </a:pPr>
            <a:r>
              <a:rPr sz="1485" spc="114" dirty="0">
                <a:solidFill>
                  <a:srgbClr val="717070"/>
                </a:solidFill>
                <a:latin typeface="Arial" panose="020B0604020202020204"/>
                <a:cs typeface="Arial" panose="020B0604020202020204"/>
              </a:rPr>
              <a:t>+</a:t>
            </a:r>
            <a:r>
              <a:rPr sz="1485" spc="114" dirty="0">
                <a:solidFill>
                  <a:srgbClr val="717070"/>
                </a:solidFill>
                <a:latin typeface="Tahoma" panose="020B0604030504040204"/>
                <a:cs typeface="Tahoma" panose="020B0604030504040204"/>
              </a:rPr>
              <a:t>86 </a:t>
            </a:r>
            <a:r>
              <a:rPr sz="1485" spc="170" dirty="0">
                <a:solidFill>
                  <a:srgbClr val="717070"/>
                </a:solidFill>
                <a:latin typeface="Tahoma" panose="020B0604030504040204"/>
                <a:cs typeface="Tahoma" panose="020B0604030504040204"/>
              </a:rPr>
              <a:t>755 </a:t>
            </a:r>
            <a:r>
              <a:rPr sz="1485" spc="45" dirty="0">
                <a:solidFill>
                  <a:srgbClr val="717070"/>
                </a:solidFill>
                <a:latin typeface="Tahoma" panose="020B0604030504040204"/>
                <a:cs typeface="Tahoma" panose="020B0604030504040204"/>
              </a:rPr>
              <a:t>2107</a:t>
            </a:r>
            <a:r>
              <a:rPr sz="1485" spc="-459" dirty="0">
                <a:solidFill>
                  <a:srgbClr val="717070"/>
                </a:solidFill>
                <a:latin typeface="Tahoma" panose="020B0604030504040204"/>
                <a:cs typeface="Tahoma" panose="020B0604030504040204"/>
              </a:rPr>
              <a:t> </a:t>
            </a:r>
            <a:r>
              <a:rPr sz="1485" spc="170" dirty="0">
                <a:solidFill>
                  <a:srgbClr val="717070"/>
                </a:solidFill>
                <a:latin typeface="Tahoma" panose="020B0604030504040204"/>
                <a:cs typeface="Tahoma" panose="020B0604030504040204"/>
              </a:rPr>
              <a:t>6824</a:t>
            </a:r>
            <a:endParaRPr sz="1485">
              <a:latin typeface="Tahoma" panose="020B0604030504040204"/>
              <a:cs typeface="Tahoma" panose="020B0604030504040204"/>
            </a:endParaRPr>
          </a:p>
        </p:txBody>
      </p:sp>
      <p:sp>
        <p:nvSpPr>
          <p:cNvPr id="13" name="object 13"/>
          <p:cNvSpPr/>
          <p:nvPr/>
        </p:nvSpPr>
        <p:spPr>
          <a:xfrm>
            <a:off x="7111674" y="3377709"/>
            <a:ext cx="114291" cy="114291"/>
          </a:xfrm>
          <a:prstGeom prst="rect">
            <a:avLst/>
          </a:prstGeom>
          <a:blipFill>
            <a:blip r:embed="rId8" cstate="print"/>
            <a:stretch>
              <a:fillRect/>
            </a:stretch>
          </a:blipFill>
        </p:spPr>
        <p:txBody>
          <a:bodyPr wrap="square" lIns="0" tIns="0" rIns="0" bIns="0" rtlCol="0"/>
          <a:lstStyle/>
          <a:p>
            <a:endParaRPr sz="1090"/>
          </a:p>
        </p:txBody>
      </p:sp>
      <p:sp>
        <p:nvSpPr>
          <p:cNvPr id="14" name="object 14"/>
          <p:cNvSpPr/>
          <p:nvPr/>
        </p:nvSpPr>
        <p:spPr>
          <a:xfrm>
            <a:off x="1003911" y="3015784"/>
            <a:ext cx="8514752" cy="19048"/>
          </a:xfrm>
          <a:prstGeom prst="rect">
            <a:avLst/>
          </a:prstGeom>
          <a:blipFill>
            <a:blip r:embed="rId9" cstate="print"/>
            <a:stretch>
              <a:fillRect/>
            </a:stretch>
          </a:blipFill>
        </p:spPr>
        <p:txBody>
          <a:bodyPr wrap="square" lIns="0" tIns="0" rIns="0" bIns="0" rtlCol="0"/>
          <a:lstStyle/>
          <a:p>
            <a:endParaRPr sz="1090"/>
          </a:p>
        </p:txBody>
      </p:sp>
      <p:sp>
        <p:nvSpPr>
          <p:cNvPr id="15" name="object 15"/>
          <p:cNvSpPr txBox="1"/>
          <p:nvPr/>
        </p:nvSpPr>
        <p:spPr>
          <a:xfrm>
            <a:off x="1326132" y="4596295"/>
            <a:ext cx="1671565" cy="966470"/>
          </a:xfrm>
          <a:prstGeom prst="rect">
            <a:avLst/>
          </a:prstGeom>
        </p:spPr>
        <p:txBody>
          <a:bodyPr vert="horz" wrap="square" lIns="0" tIns="92415" rIns="0" bIns="0" rtlCol="0">
            <a:spAutoFit/>
          </a:bodyPr>
          <a:lstStyle/>
          <a:p>
            <a:pPr marL="12700">
              <a:lnSpc>
                <a:spcPct val="100000"/>
              </a:lnSpc>
              <a:spcBef>
                <a:spcPts val="1200"/>
              </a:spcBef>
            </a:pPr>
            <a:r>
              <a:rPr sz="2000" b="1" spc="140" dirty="0">
                <a:solidFill>
                  <a:srgbClr val="3D3939"/>
                </a:solidFill>
                <a:latin typeface="Yu Gothic UI" panose="020B0500000000000000" charset="-128"/>
                <a:cs typeface="Yu Gothic UI" panose="020B0500000000000000" charset="-128"/>
              </a:rPr>
              <a:t>E</a:t>
            </a:r>
            <a:r>
              <a:rPr sz="2000" b="1" spc="140" dirty="0">
                <a:solidFill>
                  <a:srgbClr val="3D3939"/>
                </a:solidFill>
                <a:latin typeface="Arial Narrow" panose="020B0606020202030204"/>
                <a:cs typeface="Arial Narrow" panose="020B0606020202030204"/>
              </a:rPr>
              <a:t>m</a:t>
            </a:r>
            <a:r>
              <a:rPr sz="2000" b="1" spc="-229" dirty="0">
                <a:solidFill>
                  <a:srgbClr val="3D3939"/>
                </a:solidFill>
                <a:latin typeface="Arial Narrow" panose="020B0606020202030204"/>
                <a:cs typeface="Arial Narrow" panose="020B0606020202030204"/>
              </a:rPr>
              <a:t> </a:t>
            </a:r>
            <a:r>
              <a:rPr sz="2000" b="1" spc="75" dirty="0">
                <a:solidFill>
                  <a:srgbClr val="3D3939"/>
                </a:solidFill>
                <a:latin typeface="Arial Narrow" panose="020B0606020202030204"/>
                <a:cs typeface="Arial Narrow" panose="020B0606020202030204"/>
              </a:rPr>
              <a:t>ia</a:t>
            </a:r>
            <a:r>
              <a:rPr sz="2000" b="1" spc="-425" dirty="0">
                <a:solidFill>
                  <a:srgbClr val="3D3939"/>
                </a:solidFill>
                <a:latin typeface="Arial Narrow" panose="020B0606020202030204"/>
                <a:cs typeface="Arial Narrow" panose="020B0606020202030204"/>
              </a:rPr>
              <a:t> </a:t>
            </a:r>
            <a:r>
              <a:rPr sz="2000" b="1" spc="-5" dirty="0">
                <a:solidFill>
                  <a:srgbClr val="3D3939"/>
                </a:solidFill>
                <a:latin typeface="Arial Narrow" panose="020B0606020202030204"/>
                <a:cs typeface="Arial Narrow" panose="020B0606020202030204"/>
              </a:rPr>
              <a:t>l</a:t>
            </a:r>
            <a:endParaRPr sz="2000">
              <a:latin typeface="Arial Narrow" panose="020B0606020202030204"/>
              <a:cs typeface="Arial Narrow" panose="020B0606020202030204"/>
            </a:endParaRPr>
          </a:p>
          <a:p>
            <a:pPr marL="12700">
              <a:lnSpc>
                <a:spcPct val="100000"/>
              </a:lnSpc>
              <a:spcBef>
                <a:spcPts val="850"/>
              </a:spcBef>
            </a:pPr>
            <a:r>
              <a:rPr sz="1485" spc="125" dirty="0">
                <a:solidFill>
                  <a:srgbClr val="717070"/>
                </a:solidFill>
                <a:latin typeface="Tahoma" panose="020B0604030504040204"/>
                <a:cs typeface="Tahoma" panose="020B0604030504040204"/>
                <a:hlinkClick r:id="rId10"/>
              </a:rPr>
              <a:t>info@sostron.com</a:t>
            </a:r>
            <a:endParaRPr sz="1485">
              <a:latin typeface="Tahoma" panose="020B0604030504040204"/>
              <a:cs typeface="Tahoma" panose="020B0604030504040204"/>
            </a:endParaRPr>
          </a:p>
        </p:txBody>
      </p:sp>
      <p:sp>
        <p:nvSpPr>
          <p:cNvPr id="16" name="object 16"/>
          <p:cNvSpPr/>
          <p:nvPr/>
        </p:nvSpPr>
        <p:spPr>
          <a:xfrm>
            <a:off x="1061057" y="4787310"/>
            <a:ext cx="127245" cy="127245"/>
          </a:xfrm>
          <a:prstGeom prst="rect">
            <a:avLst/>
          </a:prstGeom>
          <a:blipFill>
            <a:blip r:embed="rId11" cstate="print"/>
            <a:stretch>
              <a:fillRect/>
            </a:stretch>
          </a:blipFill>
        </p:spPr>
        <p:txBody>
          <a:bodyPr wrap="square" lIns="0" tIns="0" rIns="0" bIns="0" rtlCol="0"/>
          <a:lstStyle/>
          <a:p>
            <a:endParaRPr sz="1090"/>
          </a:p>
        </p:txBody>
      </p:sp>
      <p:sp>
        <p:nvSpPr>
          <p:cNvPr id="17" name="object 17"/>
          <p:cNvSpPr txBox="1"/>
          <p:nvPr/>
        </p:nvSpPr>
        <p:spPr>
          <a:xfrm>
            <a:off x="4342171" y="4599997"/>
            <a:ext cx="4249188" cy="967740"/>
          </a:xfrm>
          <a:prstGeom prst="rect">
            <a:avLst/>
          </a:prstGeom>
        </p:spPr>
        <p:txBody>
          <a:bodyPr vert="horz" wrap="square" lIns="0" tIns="92800" rIns="0" bIns="0" rtlCol="0">
            <a:spAutoFit/>
          </a:bodyPr>
          <a:lstStyle/>
          <a:p>
            <a:pPr marL="12700">
              <a:lnSpc>
                <a:spcPct val="100000"/>
              </a:lnSpc>
              <a:spcBef>
                <a:spcPts val="1205"/>
              </a:spcBef>
            </a:pPr>
            <a:r>
              <a:rPr sz="2000" b="1" spc="210" dirty="0">
                <a:solidFill>
                  <a:srgbClr val="3D3939"/>
                </a:solidFill>
                <a:latin typeface="Yu Gothic UI" panose="020B0500000000000000" charset="-128"/>
                <a:cs typeface="Yu Gothic UI" panose="020B0500000000000000" charset="-128"/>
              </a:rPr>
              <a:t>C</a:t>
            </a:r>
            <a:r>
              <a:rPr sz="2000" b="1" spc="210" dirty="0">
                <a:solidFill>
                  <a:srgbClr val="3D3939"/>
                </a:solidFill>
                <a:latin typeface="Arial Narrow" panose="020B0606020202030204"/>
                <a:cs typeface="Arial Narrow" panose="020B0606020202030204"/>
              </a:rPr>
              <a:t>om</a:t>
            </a:r>
            <a:r>
              <a:rPr sz="2000" b="1" spc="-229" dirty="0">
                <a:solidFill>
                  <a:srgbClr val="3D3939"/>
                </a:solidFill>
                <a:latin typeface="Arial Narrow" panose="020B0606020202030204"/>
                <a:cs typeface="Arial Narrow" panose="020B0606020202030204"/>
              </a:rPr>
              <a:t> </a:t>
            </a:r>
            <a:r>
              <a:rPr sz="2000" b="1" spc="260" dirty="0">
                <a:solidFill>
                  <a:srgbClr val="3D3939"/>
                </a:solidFill>
                <a:latin typeface="Arial Narrow" panose="020B0606020202030204"/>
                <a:cs typeface="Arial Narrow" panose="020B0606020202030204"/>
              </a:rPr>
              <a:t>pany</a:t>
            </a:r>
            <a:endParaRPr sz="2000">
              <a:latin typeface="Arial Narrow" panose="020B0606020202030204"/>
              <a:cs typeface="Arial Narrow" panose="020B0606020202030204"/>
            </a:endParaRPr>
          </a:p>
          <a:p>
            <a:pPr marL="12700">
              <a:lnSpc>
                <a:spcPct val="100000"/>
              </a:lnSpc>
              <a:spcBef>
                <a:spcPts val="855"/>
              </a:spcBef>
            </a:pPr>
            <a:r>
              <a:rPr sz="1485" spc="10" dirty="0">
                <a:solidFill>
                  <a:srgbClr val="717070"/>
                </a:solidFill>
                <a:latin typeface="Arial" panose="020B0604020202020204"/>
                <a:cs typeface="Arial" panose="020B0604020202020204"/>
              </a:rPr>
              <a:t>SHENZHEN </a:t>
            </a:r>
            <a:r>
              <a:rPr sz="1485" spc="45" dirty="0">
                <a:solidFill>
                  <a:srgbClr val="717070"/>
                </a:solidFill>
                <a:latin typeface="Arial" panose="020B0604020202020204"/>
                <a:cs typeface="Arial" panose="020B0604020202020204"/>
              </a:rPr>
              <a:t>S</a:t>
            </a:r>
            <a:r>
              <a:rPr sz="1485" spc="45" dirty="0">
                <a:solidFill>
                  <a:srgbClr val="717070"/>
                </a:solidFill>
                <a:latin typeface="Tahoma" panose="020B0604030504040204"/>
                <a:cs typeface="Tahoma" panose="020B0604030504040204"/>
              </a:rPr>
              <a:t>O</a:t>
            </a:r>
            <a:r>
              <a:rPr sz="1485" spc="45" dirty="0">
                <a:solidFill>
                  <a:srgbClr val="717070"/>
                </a:solidFill>
                <a:latin typeface="Arial" panose="020B0604020202020204"/>
                <a:cs typeface="Arial" panose="020B0604020202020204"/>
              </a:rPr>
              <a:t>S</a:t>
            </a:r>
            <a:r>
              <a:rPr sz="1485" spc="45" dirty="0">
                <a:solidFill>
                  <a:srgbClr val="717070"/>
                </a:solidFill>
                <a:latin typeface="Tahoma" panose="020B0604030504040204"/>
                <a:cs typeface="Tahoma" panose="020B0604030504040204"/>
              </a:rPr>
              <a:t>T</a:t>
            </a:r>
            <a:r>
              <a:rPr sz="1485" spc="45" dirty="0">
                <a:solidFill>
                  <a:srgbClr val="717070"/>
                </a:solidFill>
                <a:latin typeface="Arial" panose="020B0604020202020204"/>
                <a:cs typeface="Arial" panose="020B0604020202020204"/>
              </a:rPr>
              <a:t>R</a:t>
            </a:r>
            <a:r>
              <a:rPr sz="1485" spc="45" dirty="0">
                <a:solidFill>
                  <a:srgbClr val="717070"/>
                </a:solidFill>
                <a:latin typeface="Tahoma" panose="020B0604030504040204"/>
                <a:cs typeface="Tahoma" panose="020B0604030504040204"/>
              </a:rPr>
              <a:t>O</a:t>
            </a:r>
            <a:r>
              <a:rPr sz="1485" spc="45" dirty="0">
                <a:solidFill>
                  <a:srgbClr val="717070"/>
                </a:solidFill>
                <a:latin typeface="Arial" panose="020B0604020202020204"/>
                <a:cs typeface="Arial" panose="020B0604020202020204"/>
              </a:rPr>
              <a:t>N </a:t>
            </a:r>
            <a:r>
              <a:rPr sz="1485" spc="65" dirty="0">
                <a:solidFill>
                  <a:srgbClr val="717070"/>
                </a:solidFill>
                <a:latin typeface="Tahoma" panose="020B0604030504040204"/>
                <a:cs typeface="Tahoma" panose="020B0604030504040204"/>
              </a:rPr>
              <a:t>T</a:t>
            </a:r>
            <a:r>
              <a:rPr sz="1485" spc="65" dirty="0">
                <a:solidFill>
                  <a:srgbClr val="717070"/>
                </a:solidFill>
                <a:latin typeface="Arial" panose="020B0604020202020204"/>
                <a:cs typeface="Arial" panose="020B0604020202020204"/>
              </a:rPr>
              <a:t>E</a:t>
            </a:r>
            <a:r>
              <a:rPr sz="1485" spc="65" dirty="0">
                <a:solidFill>
                  <a:srgbClr val="717070"/>
                </a:solidFill>
                <a:latin typeface="Tahoma" panose="020B0604030504040204"/>
                <a:cs typeface="Tahoma" panose="020B0604030504040204"/>
              </a:rPr>
              <a:t>C</a:t>
            </a:r>
            <a:r>
              <a:rPr sz="1485" spc="65" dirty="0">
                <a:solidFill>
                  <a:srgbClr val="717070"/>
                </a:solidFill>
                <a:latin typeface="Arial" panose="020B0604020202020204"/>
                <a:cs typeface="Arial" panose="020B0604020202020204"/>
              </a:rPr>
              <a:t>HN</a:t>
            </a:r>
            <a:r>
              <a:rPr sz="1485" spc="65" dirty="0">
                <a:solidFill>
                  <a:srgbClr val="717070"/>
                </a:solidFill>
                <a:latin typeface="Tahoma" panose="020B0604030504040204"/>
                <a:cs typeface="Tahoma" panose="020B0604030504040204"/>
              </a:rPr>
              <a:t>OLO</a:t>
            </a:r>
            <a:r>
              <a:rPr sz="1485" spc="65" dirty="0">
                <a:solidFill>
                  <a:srgbClr val="717070"/>
                </a:solidFill>
                <a:latin typeface="Arial" panose="020B0604020202020204"/>
                <a:cs typeface="Arial" panose="020B0604020202020204"/>
              </a:rPr>
              <a:t>GY </a:t>
            </a:r>
            <a:r>
              <a:rPr sz="1485" spc="35" dirty="0">
                <a:solidFill>
                  <a:srgbClr val="717070"/>
                </a:solidFill>
                <a:latin typeface="Tahoma" panose="020B0604030504040204"/>
                <a:cs typeface="Tahoma" panose="020B0604030504040204"/>
              </a:rPr>
              <a:t>CO.,</a:t>
            </a:r>
            <a:r>
              <a:rPr sz="1485" spc="-40" dirty="0">
                <a:solidFill>
                  <a:srgbClr val="717070"/>
                </a:solidFill>
                <a:latin typeface="Tahoma" panose="020B0604030504040204"/>
                <a:cs typeface="Tahoma" panose="020B0604030504040204"/>
              </a:rPr>
              <a:t> </a:t>
            </a:r>
            <a:r>
              <a:rPr sz="1485" spc="40" dirty="0">
                <a:solidFill>
                  <a:srgbClr val="717070"/>
                </a:solidFill>
                <a:latin typeface="Tahoma" panose="020B0604030504040204"/>
                <a:cs typeface="Tahoma" panose="020B0604030504040204"/>
              </a:rPr>
              <a:t>LT</a:t>
            </a:r>
            <a:r>
              <a:rPr sz="1485" spc="40" dirty="0">
                <a:solidFill>
                  <a:srgbClr val="717070"/>
                </a:solidFill>
                <a:latin typeface="Arial" panose="020B0604020202020204"/>
                <a:cs typeface="Arial" panose="020B0604020202020204"/>
              </a:rPr>
              <a:t>D</a:t>
            </a:r>
            <a:endParaRPr sz="1485">
              <a:latin typeface="Arial" panose="020B0604020202020204"/>
              <a:cs typeface="Arial" panose="020B0604020202020204"/>
            </a:endParaRPr>
          </a:p>
        </p:txBody>
      </p:sp>
      <p:sp>
        <p:nvSpPr>
          <p:cNvPr id="18" name="object 18"/>
          <p:cNvSpPr/>
          <p:nvPr/>
        </p:nvSpPr>
        <p:spPr>
          <a:xfrm>
            <a:off x="4089794" y="4787310"/>
            <a:ext cx="120387" cy="127245"/>
          </a:xfrm>
          <a:prstGeom prst="rect">
            <a:avLst/>
          </a:prstGeom>
          <a:blipFill>
            <a:blip r:embed="rId12" cstate="print"/>
            <a:stretch>
              <a:fillRect/>
            </a:stretch>
          </a:blipFill>
        </p:spPr>
        <p:txBody>
          <a:bodyPr wrap="square" lIns="0" tIns="0" rIns="0" bIns="0" rtlCol="0"/>
          <a:lstStyle/>
          <a:p>
            <a:endParaRPr sz="1090"/>
          </a:p>
        </p:txBody>
      </p:sp>
      <p:sp>
        <p:nvSpPr>
          <p:cNvPr id="19" name="object 19"/>
          <p:cNvSpPr/>
          <p:nvPr/>
        </p:nvSpPr>
        <p:spPr>
          <a:xfrm>
            <a:off x="1003911" y="4425385"/>
            <a:ext cx="8514752" cy="32002"/>
          </a:xfrm>
          <a:prstGeom prst="rect">
            <a:avLst/>
          </a:prstGeom>
          <a:blipFill>
            <a:blip r:embed="rId13" cstate="print"/>
            <a:stretch>
              <a:fillRect/>
            </a:stretch>
          </a:blipFill>
        </p:spPr>
        <p:txBody>
          <a:bodyPr wrap="square" lIns="0" tIns="0" rIns="0" bIns="0" rtlCol="0"/>
          <a:lstStyle/>
          <a:p>
            <a:endParaRPr sz="1090"/>
          </a:p>
        </p:txBody>
      </p:sp>
      <p:sp>
        <p:nvSpPr>
          <p:cNvPr id="20" name="object 20"/>
          <p:cNvSpPr/>
          <p:nvPr/>
        </p:nvSpPr>
        <p:spPr>
          <a:xfrm>
            <a:off x="9725782" y="4425527"/>
            <a:ext cx="1904866" cy="1904866"/>
          </a:xfrm>
          <a:prstGeom prst="rect">
            <a:avLst/>
          </a:prstGeom>
          <a:blipFill>
            <a:blip r:embed="rId14" cstate="print"/>
            <a:stretch>
              <a:fillRect/>
            </a:stretch>
          </a:blipFill>
        </p:spPr>
        <p:txBody>
          <a:bodyPr wrap="square" lIns="0" tIns="0" rIns="0" bIns="0" rtlCol="0"/>
          <a:lstStyle/>
          <a:p>
            <a:endParaRPr sz="1090"/>
          </a:p>
        </p:txBody>
      </p:sp>
      <p:sp>
        <p:nvSpPr>
          <p:cNvPr id="21" name="object 21"/>
          <p:cNvSpPr/>
          <p:nvPr/>
        </p:nvSpPr>
        <p:spPr>
          <a:xfrm>
            <a:off x="8591255" y="143246"/>
            <a:ext cx="3389900" cy="753565"/>
          </a:xfrm>
          <a:prstGeom prst="rect">
            <a:avLst/>
          </a:prstGeom>
          <a:blipFill>
            <a:blip r:embed="rId15" cstate="print"/>
            <a:stretch>
              <a:fillRect/>
            </a:stretch>
          </a:blipFill>
        </p:spPr>
        <p:txBody>
          <a:bodyPr wrap="square" lIns="0" tIns="0" rIns="0" bIns="0" rtlCol="0"/>
          <a:lstStyle/>
          <a:p>
            <a:endParaRPr sz="109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1040857" y="949882"/>
            <a:ext cx="10110286" cy="239966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just" fontAlgn="auto">
              <a:lnSpc>
                <a:spcPts val="2000"/>
              </a:lnSpc>
            </a:pPr>
            <a:r>
              <a:rPr lang="en-US" altLang="zh-CN" sz="1200" dirty="0">
                <a:sym typeface="+mn-ea"/>
              </a:rPr>
              <a:t>Shenzhen </a:t>
            </a:r>
            <a:r>
              <a:rPr lang="en-US" altLang="zh-CN" sz="1200" dirty="0" err="1">
                <a:sym typeface="+mn-ea"/>
              </a:rPr>
              <a:t>SoStron</a:t>
            </a:r>
            <a:r>
              <a:rPr lang="en-US" altLang="zh-CN" sz="1200" dirty="0">
                <a:sym typeface="+mn-ea"/>
              </a:rPr>
              <a:t> Technology </a:t>
            </a:r>
            <a:r>
              <a:rPr lang="en-US" altLang="zh-CN" sz="1200" dirty="0" err="1">
                <a:sym typeface="+mn-ea"/>
              </a:rPr>
              <a:t>Co.,LTD</a:t>
            </a:r>
            <a:r>
              <a:rPr lang="en-US" altLang="zh-CN" sz="1200" dirty="0">
                <a:sym typeface="+mn-ea"/>
              </a:rPr>
              <a:t> is a Hi-tech company which </a:t>
            </a:r>
            <a:r>
              <a:rPr lang="en-US" altLang="zh-CN" sz="1200" dirty="0" smtClean="0">
                <a:sym typeface="+mn-ea"/>
              </a:rPr>
              <a:t>specialized </a:t>
            </a:r>
            <a:r>
              <a:rPr lang="en-US" altLang="zh-CN" sz="1200" dirty="0">
                <a:sym typeface="+mn-ea"/>
              </a:rPr>
              <a:t>in </a:t>
            </a:r>
            <a:r>
              <a:rPr lang="en-US" altLang="zh-CN" sz="1200" dirty="0" smtClean="0">
                <a:sym typeface="+mn-ea"/>
              </a:rPr>
              <a:t>hardware </a:t>
            </a:r>
            <a:r>
              <a:rPr lang="en-US" altLang="zh-CN" sz="1200" dirty="0">
                <a:sym typeface="+mn-ea"/>
              </a:rPr>
              <a:t>like  LED, LCD Display and pixel lights and advertising control related software. we have a team whose experience is more than 12 years in this industry. </a:t>
            </a:r>
            <a:endParaRPr lang="en-US" altLang="zh-CN" sz="1200" dirty="0"/>
          </a:p>
          <a:p>
            <a:pPr algn="just" fontAlgn="auto">
              <a:lnSpc>
                <a:spcPts val="2000"/>
              </a:lnSpc>
            </a:pPr>
            <a:endParaRPr lang="en-US" altLang="zh-CN" sz="1200" dirty="0"/>
          </a:p>
          <a:p>
            <a:pPr algn="just" fontAlgn="auto">
              <a:lnSpc>
                <a:spcPts val="2000"/>
              </a:lnSpc>
            </a:pPr>
            <a:r>
              <a:rPr lang="en-US" altLang="zh-CN" sz="1200" dirty="0">
                <a:sym typeface="+mn-ea"/>
              </a:rPr>
              <a:t>Based in Shenzhen, China, </a:t>
            </a:r>
            <a:r>
              <a:rPr lang="en-US" altLang="zh-CN" sz="1200" dirty="0" err="1">
                <a:sym typeface="+mn-ea"/>
              </a:rPr>
              <a:t>SoStron</a:t>
            </a:r>
            <a:r>
              <a:rPr lang="en-US" altLang="zh-CN" sz="1200" dirty="0">
                <a:sym typeface="+mn-ea"/>
              </a:rPr>
              <a:t> has a 2500sqm factory, a 300sqm office, and our own R&amp;D software and hardware team. Currently </a:t>
            </a:r>
            <a:r>
              <a:rPr lang="en-US" altLang="zh-CN" sz="1200" dirty="0" err="1">
                <a:sym typeface="+mn-ea"/>
              </a:rPr>
              <a:t>SoStron</a:t>
            </a:r>
            <a:r>
              <a:rPr lang="en-US" altLang="zh-CN" sz="1200" dirty="0">
                <a:sym typeface="+mn-ea"/>
              </a:rPr>
              <a:t> products have been widely used for outdoor </a:t>
            </a:r>
            <a:r>
              <a:rPr lang="en-US" altLang="zh-CN" sz="1200" dirty="0" smtClean="0">
                <a:sym typeface="+mn-ea"/>
              </a:rPr>
              <a:t>advertising</a:t>
            </a:r>
            <a:r>
              <a:rPr lang="en-US" altLang="zh-CN" sz="1200" dirty="0">
                <a:sym typeface="+mn-ea"/>
              </a:rPr>
              <a:t>, TV station, conference, exhibitions, banking, telecommunications, retails, concerts and events, etc. So far our products are exported world-widely to more than 70 </a:t>
            </a:r>
            <a:r>
              <a:rPr lang="en-US" altLang="zh-CN" sz="1200" dirty="0" smtClean="0">
                <a:sym typeface="+mn-ea"/>
              </a:rPr>
              <a:t>countries </a:t>
            </a:r>
            <a:r>
              <a:rPr lang="en-US" altLang="zh-CN" sz="1200" dirty="0">
                <a:sym typeface="+mn-ea"/>
              </a:rPr>
              <a:t>from the .</a:t>
            </a:r>
            <a:endParaRPr lang="en-US" altLang="zh-CN" sz="1200" dirty="0"/>
          </a:p>
          <a:p>
            <a:pPr algn="just" fontAlgn="auto">
              <a:lnSpc>
                <a:spcPts val="2000"/>
              </a:lnSpc>
            </a:pPr>
            <a:endParaRPr lang="en-US" altLang="zh-CN" sz="1200" dirty="0"/>
          </a:p>
          <a:p>
            <a:pPr algn="just" fontAlgn="auto">
              <a:lnSpc>
                <a:spcPts val="2000"/>
              </a:lnSpc>
            </a:pPr>
            <a:r>
              <a:rPr lang="en-US" altLang="zh-CN" sz="1200" dirty="0" err="1">
                <a:sym typeface="+mn-ea"/>
              </a:rPr>
              <a:t>SoStron</a:t>
            </a:r>
            <a:r>
              <a:rPr lang="en-US" altLang="zh-CN" sz="1200" dirty="0">
                <a:sym typeface="+mn-ea"/>
              </a:rPr>
              <a:t> is dedicated to provide perfect products and excellent service for our clients. We want to cooperate with you as our partner, highly welcome to join us, work together and win together!</a:t>
            </a:r>
            <a:endParaRPr lang="zh-CN" altLang="zh-CN" sz="1200" kern="100"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pic>
        <p:nvPicPr>
          <p:cNvPr id="12" name="图片 11"/>
          <p:cNvPicPr>
            <a:picLocks noChangeAspect="1"/>
          </p:cNvPicPr>
          <p:nvPr>
            <p:custDataLst>
              <p:tags r:id="rId1"/>
            </p:custDataLst>
          </p:nvPr>
        </p:nvPicPr>
        <p:blipFill>
          <a:blip r:embed="rId2"/>
          <a:stretch>
            <a:fillRect/>
          </a:stretch>
        </p:blipFill>
        <p:spPr>
          <a:xfrm>
            <a:off x="1040765" y="3700780"/>
            <a:ext cx="3302635" cy="1945005"/>
          </a:xfrm>
          <a:prstGeom prst="rect">
            <a:avLst/>
          </a:prstGeom>
        </p:spPr>
      </p:pic>
      <p:sp>
        <p:nvSpPr>
          <p:cNvPr id="15" name="矩形 14"/>
          <p:cNvSpPr/>
          <p:nvPr>
            <p:custDataLst>
              <p:tags r:id="rId3"/>
            </p:custDataLst>
          </p:nvPr>
        </p:nvSpPr>
        <p:spPr>
          <a:xfrm>
            <a:off x="4409440" y="3700780"/>
            <a:ext cx="3373120" cy="194437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pic>
        <p:nvPicPr>
          <p:cNvPr id="17" name="图片 16"/>
          <p:cNvPicPr>
            <a:picLocks noChangeAspect="1"/>
          </p:cNvPicPr>
          <p:nvPr>
            <p:custDataLst>
              <p:tags r:id="rId5"/>
            </p:custDataLst>
          </p:nvPr>
        </p:nvPicPr>
        <p:blipFill>
          <a:blip r:embed="rId6"/>
          <a:stretch>
            <a:fillRect/>
          </a:stretch>
        </p:blipFill>
        <p:spPr>
          <a:xfrm>
            <a:off x="7848600" y="3700145"/>
            <a:ext cx="3346450" cy="1945005"/>
          </a:xfrm>
          <a:prstGeom prst="rect">
            <a:avLst/>
          </a:prstGeom>
        </p:spPr>
      </p:pic>
      <p:sp>
        <p:nvSpPr>
          <p:cNvPr id="18" name="object 3"/>
          <p:cNvSpPr/>
          <p:nvPr>
            <p:custDataLst>
              <p:tags r:id="rId7"/>
            </p:custDataLst>
          </p:nvPr>
        </p:nvSpPr>
        <p:spPr>
          <a:xfrm>
            <a:off x="428" y="6539786"/>
            <a:ext cx="634701" cy="317732"/>
          </a:xfrm>
          <a:prstGeom prst="rect">
            <a:avLst/>
          </a:prstGeom>
          <a:blipFill>
            <a:blip r:embed="rId8" cstate="print"/>
            <a:stretch>
              <a:fillRect/>
            </a:stretch>
          </a:blipFill>
        </p:spPr>
        <p:txBody>
          <a:bodyPr wrap="square" lIns="0" tIns="0" rIns="0" bIns="0" rtlCol="0"/>
          <a:lstStyle/>
          <a:p>
            <a:endParaRPr sz="1090"/>
          </a:p>
        </p:txBody>
      </p:sp>
      <p:sp>
        <p:nvSpPr>
          <p:cNvPr id="19" name="object 4"/>
          <p:cNvSpPr/>
          <p:nvPr>
            <p:custDataLst>
              <p:tags r:id="rId9"/>
            </p:custDataLst>
          </p:nvPr>
        </p:nvSpPr>
        <p:spPr>
          <a:xfrm>
            <a:off x="428" y="6228912"/>
            <a:ext cx="323827" cy="329923"/>
          </a:xfrm>
          <a:prstGeom prst="rect">
            <a:avLst/>
          </a:prstGeom>
          <a:blipFill>
            <a:blip r:embed="rId10" cstate="print"/>
            <a:stretch>
              <a:fillRect/>
            </a:stretch>
          </a:blipFill>
        </p:spPr>
        <p:txBody>
          <a:bodyPr wrap="square" lIns="0" tIns="0" rIns="0" bIns="0" rtlCol="0"/>
          <a:lstStyle/>
          <a:p>
            <a:endParaRPr sz="1090"/>
          </a:p>
        </p:txBody>
      </p:sp>
      <p:sp>
        <p:nvSpPr>
          <p:cNvPr id="21" name="object 21"/>
          <p:cNvSpPr/>
          <p:nvPr>
            <p:custDataLst>
              <p:tags r:id="rId11"/>
            </p:custDataLst>
          </p:nvPr>
        </p:nvSpPr>
        <p:spPr>
          <a:xfrm>
            <a:off x="8591255" y="143246"/>
            <a:ext cx="3389900" cy="753565"/>
          </a:xfrm>
          <a:prstGeom prst="rect">
            <a:avLst/>
          </a:prstGeom>
          <a:blipFill>
            <a:blip r:embed="rId12"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p:nvPr/>
        </p:nvSpPr>
        <p:spPr>
          <a:xfrm>
            <a:off x="2138572" y="2864729"/>
            <a:ext cx="3419473"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6000" dirty="0">
                <a:solidFill>
                  <a:schemeClr val="bg1"/>
                </a:solidFill>
                <a:latin typeface="字魂57号-创细黑" panose="00000500000000000000" pitchFamily="2" charset="-122"/>
                <a:ea typeface="字魂57号-创细黑" panose="00000500000000000000" pitchFamily="2" charset="-122"/>
              </a:rPr>
              <a:t>conents</a:t>
            </a:r>
            <a:endParaRPr lang="en-US" sz="6000" dirty="0">
              <a:solidFill>
                <a:schemeClr val="bg1"/>
              </a:solidFill>
              <a:latin typeface="字魂57号-创细黑" panose="00000500000000000000" pitchFamily="2" charset="-122"/>
              <a:ea typeface="字魂57号-创细黑" panose="00000500000000000000" pitchFamily="2" charset="-122"/>
            </a:endParaRPr>
          </a:p>
        </p:txBody>
      </p:sp>
      <p:sp>
        <p:nvSpPr>
          <p:cNvPr id="4" name="文本框 3"/>
          <p:cNvSpPr txBox="1"/>
          <p:nvPr/>
        </p:nvSpPr>
        <p:spPr>
          <a:xfrm>
            <a:off x="993840" y="934659"/>
            <a:ext cx="10234966" cy="2656205"/>
          </a:xfrm>
          <a:prstGeom prst="rect">
            <a:avLst/>
          </a:prstGeom>
          <a:noFill/>
        </p:spPr>
        <p:txBody>
          <a:bodyPr wrap="square" rtlCol="0">
            <a:spAutoFit/>
          </a:bodyPr>
          <a:lstStyle/>
          <a:p>
            <a:pPr algn="just">
              <a:lnSpc>
                <a:spcPts val="2000"/>
              </a:lnSpc>
            </a:pPr>
            <a:r>
              <a:rPr lang="en-US" altLang="zh-CN" sz="1200" b="0" i="0" dirty="0">
                <a:solidFill>
                  <a:schemeClr val="bg1">
                    <a:lumMod val="50000"/>
                  </a:schemeClr>
                </a:solidFill>
                <a:effectLst/>
                <a:latin typeface="Arial" panose="020B0604020202020204" pitchFamily="34" charset="0"/>
                <a:cs typeface="Arial" panose="020B0604020202020204" pitchFamily="34" charset="0"/>
              </a:rPr>
              <a:t>LED transparent screen belongs to a subdivision of LED screen, accounting for about 5% of the LED screen market. At present, there are transparent products such as grille screen, film screen (crystal film screen), photoelectric glass screen on the market. At present, these products may affect the transparency due to the structure (there is a keel structure in the middle of the screen), the display effect is not clear enough (insufficient brightness, large pixel spacing, horizontal or vertical cutting, etc.), and after-sales maintenance is troublesome (dead pixels affect the entire module , after-sales maintenance requires modules to be returned to the factory, etc.) and other functional and structural issues, cannot be fully accepted by end consumers, and cannot expand market share. After several years of research and development, SOSRTON has completely solved the above problems of the existing transparent screen from the core technology of the chip to the appearance and structure of the product, and truly achieved the coexistence of display and transparency. The display is completely transparent, without any keels. In terms of playback content, transparent videos, ordinary videos, holographic videos and naked-eye 3D videos can all be seamlessly connected. Products are widely used in commercial window, commercial curtain wall, exhibition hall, creative display, entertainment and tourism, automobile 4S shop and other fields.</a:t>
            </a:r>
            <a:endParaRPr lang="en-US" altLang="zh-CN" sz="1200" b="0" i="0" dirty="0">
              <a:solidFill>
                <a:schemeClr val="bg1">
                  <a:lumMod val="50000"/>
                </a:schemeClr>
              </a:solidFill>
              <a:effectLst/>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9454" y="3812102"/>
            <a:ext cx="5709577" cy="2441879"/>
          </a:xfrm>
          <a:prstGeom prst="rect">
            <a:avLst/>
          </a:prstGeom>
        </p:spPr>
      </p:pic>
      <p:sp>
        <p:nvSpPr>
          <p:cNvPr id="14" name="圆角矩形 1"/>
          <p:cNvSpPr/>
          <p:nvPr/>
        </p:nvSpPr>
        <p:spPr>
          <a:xfrm>
            <a:off x="274214" y="280577"/>
            <a:ext cx="4105776" cy="33744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 LED Screen</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2"/>
          <a:srcRect t="10588"/>
          <a:stretch>
            <a:fillRect/>
          </a:stretch>
        </p:blipFill>
        <p:spPr>
          <a:xfrm>
            <a:off x="7546340" y="3811905"/>
            <a:ext cx="3640455" cy="2442210"/>
          </a:xfrm>
          <a:prstGeom prst="roundRect">
            <a:avLst/>
          </a:prstGeom>
        </p:spPr>
      </p:pic>
      <p:sp>
        <p:nvSpPr>
          <p:cNvPr id="5" name="object 3"/>
          <p:cNvSpPr/>
          <p:nvPr>
            <p:custDataLst>
              <p:tags r:id="rId3"/>
            </p:custDataLst>
          </p:nvPr>
        </p:nvSpPr>
        <p:spPr>
          <a:xfrm>
            <a:off x="428" y="6539786"/>
            <a:ext cx="634701" cy="317732"/>
          </a:xfrm>
          <a:prstGeom prst="rect">
            <a:avLst/>
          </a:prstGeom>
          <a:blipFill>
            <a:blip r:embed="rId4" cstate="print"/>
            <a:stretch>
              <a:fillRect/>
            </a:stretch>
          </a:blipFill>
        </p:spPr>
        <p:txBody>
          <a:bodyPr wrap="square" lIns="0" tIns="0" rIns="0" bIns="0" rtlCol="0"/>
          <a:lstStyle/>
          <a:p>
            <a:endParaRPr sz="1090"/>
          </a:p>
        </p:txBody>
      </p:sp>
      <p:sp>
        <p:nvSpPr>
          <p:cNvPr id="6" name="object 4"/>
          <p:cNvSpPr/>
          <p:nvPr>
            <p:custDataLst>
              <p:tags r:id="rId5"/>
            </p:custDataLst>
          </p:nvPr>
        </p:nvSpPr>
        <p:spPr>
          <a:xfrm>
            <a:off x="428" y="6228912"/>
            <a:ext cx="323827" cy="329923"/>
          </a:xfrm>
          <a:prstGeom prst="rect">
            <a:avLst/>
          </a:prstGeom>
          <a:blipFill>
            <a:blip r:embed="rId6" cstate="print"/>
            <a:stretch>
              <a:fillRect/>
            </a:stretch>
          </a:blipFill>
        </p:spPr>
        <p:txBody>
          <a:bodyPr wrap="square" lIns="0" tIns="0" rIns="0" bIns="0" rtlCol="0"/>
          <a:lstStyle/>
          <a:p>
            <a:endParaRPr sz="1090"/>
          </a:p>
        </p:txBody>
      </p:sp>
      <p:sp>
        <p:nvSpPr>
          <p:cNvPr id="21" name="object 21"/>
          <p:cNvSpPr/>
          <p:nvPr>
            <p:custDataLst>
              <p:tags r:id="rId7"/>
            </p:custDataLst>
          </p:nvPr>
        </p:nvSpPr>
        <p:spPr>
          <a:xfrm>
            <a:off x="8591255" y="143246"/>
            <a:ext cx="3389900" cy="753565"/>
          </a:xfrm>
          <a:prstGeom prst="rect">
            <a:avLst/>
          </a:prstGeom>
          <a:blipFill>
            <a:blip r:embed="rId8" cstate="print"/>
            <a:stretch>
              <a:fillRect/>
            </a:stretch>
          </a:blipFill>
        </p:spPr>
        <p:txBody>
          <a:bodyPr wrap="square" lIns="0" tIns="0" rIns="0" bIns="0" rtlCol="0"/>
          <a:lstStyle/>
          <a:p>
            <a:endParaRPr sz="109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8925" y="922775"/>
            <a:ext cx="11054149" cy="5386893"/>
          </a:xfrm>
          <a:prstGeom prst="rect">
            <a:avLst/>
          </a:prstGeom>
        </p:spPr>
      </p:pic>
      <p:sp>
        <p:nvSpPr>
          <p:cNvPr id="14" name="文本框 13"/>
          <p:cNvSpPr txBox="1"/>
          <p:nvPr/>
        </p:nvSpPr>
        <p:spPr>
          <a:xfrm>
            <a:off x="682889" y="2909818"/>
            <a:ext cx="5261704" cy="485710"/>
          </a:xfrm>
          <a:prstGeom prst="rect">
            <a:avLst/>
          </a:prstGeom>
          <a:noFill/>
        </p:spPr>
        <p:txBody>
          <a:bodyPr wrap="square" rtlCol="0">
            <a:spAutoFit/>
          </a:bodyPr>
          <a:lstStyle/>
          <a:p>
            <a:pPr>
              <a:lnSpc>
                <a:spcPct val="150000"/>
              </a:lnSpc>
            </a:pPr>
            <a:r>
              <a:rPr lang="en-US" altLang="zh-CN" sz="900" dirty="0">
                <a:solidFill>
                  <a:schemeClr val="bg1"/>
                </a:solidFill>
                <a:latin typeface="Arial" panose="020B0604020202020204" pitchFamily="34" charset="0"/>
                <a:cs typeface="Arial" panose="020B0604020202020204" pitchFamily="34" charset="0"/>
              </a:rPr>
              <a:t>It's a game-changer in the industry, without structural skeleton in the middle of the screen, which provides high visual transparency at 90% when glued onto a glass wall.</a:t>
            </a:r>
            <a:endParaRPr lang="zh-CN" altLang="en-US" sz="900" dirty="0">
              <a:solidFill>
                <a:schemeClr val="bg1"/>
              </a:solidFill>
              <a:latin typeface="Arial" panose="020B0604020202020204" pitchFamily="34" charset="0"/>
              <a:ea typeface="+mj-ea"/>
              <a:cs typeface="Arial" panose="020B0604020202020204" pitchFamily="34" charset="0"/>
            </a:endParaRPr>
          </a:p>
        </p:txBody>
      </p:sp>
      <p:sp>
        <p:nvSpPr>
          <p:cNvPr id="25" name="文本框 24"/>
          <p:cNvSpPr txBox="1"/>
          <p:nvPr/>
        </p:nvSpPr>
        <p:spPr>
          <a:xfrm>
            <a:off x="6247408" y="2909818"/>
            <a:ext cx="3356117" cy="482120"/>
          </a:xfrm>
          <a:prstGeom prst="rect">
            <a:avLst/>
          </a:prstGeom>
          <a:noFill/>
        </p:spPr>
        <p:txBody>
          <a:bodyPr wrap="square" rtlCol="0">
            <a:spAutoFit/>
          </a:bodyPr>
          <a:lstStyle/>
          <a:p>
            <a:pPr>
              <a:lnSpc>
                <a:spcPct val="150000"/>
              </a:lnSpc>
            </a:pPr>
            <a:r>
              <a:rPr lang="en-US" altLang="zh-CN" sz="900" b="0" i="0" dirty="0">
                <a:solidFill>
                  <a:schemeClr val="bg1"/>
                </a:solidFill>
                <a:effectLst/>
                <a:latin typeface="Arial" panose="020B0604020202020204" pitchFamily="34" charset="0"/>
                <a:cs typeface="Arial" panose="020B0604020202020204" pitchFamily="34" charset="0"/>
              </a:rPr>
              <a:t>Standard modules can be bent, cut, and used flexibly. </a:t>
            </a:r>
            <a:endParaRPr lang="en-US" altLang="zh-CN" sz="900" b="0" i="0" dirty="0">
              <a:solidFill>
                <a:schemeClr val="bg1"/>
              </a:solidFill>
              <a:effectLst/>
              <a:latin typeface="Arial" panose="020B0604020202020204" pitchFamily="34" charset="0"/>
              <a:cs typeface="Arial" panose="020B0604020202020204" pitchFamily="34" charset="0"/>
            </a:endParaRPr>
          </a:p>
          <a:p>
            <a:pPr>
              <a:lnSpc>
                <a:spcPct val="150000"/>
              </a:lnSpc>
            </a:pPr>
            <a:r>
              <a:rPr lang="en-US" altLang="zh-CN" sz="900" b="0" i="0" dirty="0">
                <a:solidFill>
                  <a:schemeClr val="bg1"/>
                </a:solidFill>
                <a:effectLst/>
                <a:latin typeface="Arial" panose="020B0604020202020204" pitchFamily="34" charset="0"/>
                <a:cs typeface="Arial" panose="020B0604020202020204" pitchFamily="34" charset="0"/>
              </a:rPr>
              <a:t>The best partner for curved glass and special-shaped screen.</a:t>
            </a:r>
            <a:endParaRPr lang="zh-CN" altLang="en-US" sz="900" dirty="0">
              <a:solidFill>
                <a:schemeClr val="bg1"/>
              </a:solidFill>
              <a:latin typeface="Arial" panose="020B0604020202020204" pitchFamily="34" charset="0"/>
              <a:ea typeface="+mj-ea"/>
              <a:cs typeface="Arial" panose="020B0604020202020204" pitchFamily="34" charset="0"/>
            </a:endParaRPr>
          </a:p>
        </p:txBody>
      </p:sp>
      <p:sp>
        <p:nvSpPr>
          <p:cNvPr id="28" name="文本框 27"/>
          <p:cNvSpPr txBox="1"/>
          <p:nvPr/>
        </p:nvSpPr>
        <p:spPr>
          <a:xfrm>
            <a:off x="682889" y="5609953"/>
            <a:ext cx="4096145" cy="482120"/>
          </a:xfrm>
          <a:prstGeom prst="rect">
            <a:avLst/>
          </a:prstGeom>
          <a:noFill/>
        </p:spPr>
        <p:txBody>
          <a:bodyPr wrap="square" rtlCol="0">
            <a:spAutoFit/>
          </a:bodyPr>
          <a:lstStyle/>
          <a:p>
            <a:pPr>
              <a:lnSpc>
                <a:spcPct val="150000"/>
              </a:lnSpc>
            </a:pPr>
            <a:r>
              <a:rPr lang="en-US" altLang="zh-CN" sz="900" b="0" i="0" dirty="0">
                <a:solidFill>
                  <a:schemeClr val="bg1"/>
                </a:solidFill>
                <a:effectLst/>
                <a:latin typeface="Arial" panose="020B0604020202020204" pitchFamily="34" charset="0"/>
                <a:cs typeface="Arial" panose="020B0604020202020204" pitchFamily="34" charset="0"/>
              </a:rPr>
              <a:t>Professional aesthetic design, thin and beautiful.</a:t>
            </a:r>
            <a:endParaRPr lang="en-US" altLang="zh-CN" sz="900" b="0" i="0" dirty="0">
              <a:solidFill>
                <a:schemeClr val="bg1"/>
              </a:solidFill>
              <a:effectLst/>
              <a:latin typeface="Arial" panose="020B0604020202020204" pitchFamily="34" charset="0"/>
              <a:cs typeface="Arial" panose="020B0604020202020204" pitchFamily="34" charset="0"/>
            </a:endParaRPr>
          </a:p>
          <a:p>
            <a:pPr>
              <a:lnSpc>
                <a:spcPct val="150000"/>
              </a:lnSpc>
            </a:pPr>
            <a:r>
              <a:rPr lang="en-US" altLang="zh-CN" sz="900" b="0" i="0" dirty="0">
                <a:solidFill>
                  <a:schemeClr val="bg1"/>
                </a:solidFill>
                <a:effectLst/>
                <a:latin typeface="Arial" panose="020B0604020202020204" pitchFamily="34" charset="0"/>
                <a:cs typeface="Arial" panose="020B0604020202020204" pitchFamily="34" charset="0"/>
              </a:rPr>
              <a:t> Display body products. The weight is only 6KG/square meter.</a:t>
            </a:r>
            <a:endParaRPr lang="zh-CN" altLang="en-US" sz="900" dirty="0">
              <a:solidFill>
                <a:schemeClr val="bg1"/>
              </a:solidFill>
              <a:latin typeface="Arial" panose="020B0604020202020204" pitchFamily="34" charset="0"/>
              <a:ea typeface="+mj-ea"/>
              <a:cs typeface="Arial" panose="020B0604020202020204" pitchFamily="34" charset="0"/>
            </a:endParaRPr>
          </a:p>
        </p:txBody>
      </p:sp>
      <p:sp>
        <p:nvSpPr>
          <p:cNvPr id="31" name="文本框 30"/>
          <p:cNvSpPr txBox="1"/>
          <p:nvPr/>
        </p:nvSpPr>
        <p:spPr>
          <a:xfrm>
            <a:off x="6247407" y="5609953"/>
            <a:ext cx="4207807" cy="482120"/>
          </a:xfrm>
          <a:prstGeom prst="rect">
            <a:avLst/>
          </a:prstGeom>
          <a:noFill/>
        </p:spPr>
        <p:txBody>
          <a:bodyPr wrap="square" rtlCol="0">
            <a:spAutoFit/>
          </a:bodyPr>
          <a:lstStyle/>
          <a:p>
            <a:pPr>
              <a:lnSpc>
                <a:spcPct val="150000"/>
              </a:lnSpc>
            </a:pPr>
            <a:r>
              <a:rPr lang="en-US" altLang="zh-CN" sz="900" b="0" i="0" dirty="0">
                <a:solidFill>
                  <a:schemeClr val="bg1"/>
                </a:solidFill>
                <a:effectLst/>
                <a:latin typeface="Arial" panose="020B0604020202020204" pitchFamily="34" charset="0"/>
                <a:cs typeface="Arial" panose="020B0604020202020204" pitchFamily="34" charset="0"/>
              </a:rPr>
              <a:t>Screen thickness is less than 2MM, which can be  seamless surface mount</a:t>
            </a:r>
            <a:r>
              <a:rPr lang="en-US" altLang="zh-CN" sz="900" dirty="0">
                <a:solidFill>
                  <a:schemeClr val="bg1"/>
                </a:solidFill>
                <a:latin typeface="Arial" panose="020B0604020202020204" pitchFamily="34" charset="0"/>
                <a:cs typeface="Arial" panose="020B0604020202020204" pitchFamily="34" charset="0"/>
              </a:rPr>
              <a:t>.</a:t>
            </a:r>
            <a:r>
              <a:rPr lang="zh-CN" altLang="en-US" sz="900" dirty="0">
                <a:solidFill>
                  <a:schemeClr val="bg1"/>
                </a:solidFill>
                <a:latin typeface="Arial" panose="020B0604020202020204" pitchFamily="34" charset="0"/>
                <a:cs typeface="Arial" panose="020B0604020202020204" pitchFamily="34" charset="0"/>
              </a:rPr>
              <a:t> </a:t>
            </a:r>
            <a:r>
              <a:rPr lang="en-US" altLang="zh-CN" sz="900" b="0" i="0" dirty="0">
                <a:solidFill>
                  <a:schemeClr val="bg1"/>
                </a:solidFill>
                <a:effectLst/>
                <a:latin typeface="Arial" panose="020B0604020202020204" pitchFamily="34" charset="0"/>
                <a:cs typeface="Arial" panose="020B0604020202020204" pitchFamily="34" charset="0"/>
              </a:rPr>
              <a:t>Mounted on transparent glass.</a:t>
            </a:r>
            <a:endParaRPr lang="en-US" altLang="zh-CN" sz="900" dirty="0">
              <a:solidFill>
                <a:schemeClr val="bg1"/>
              </a:solidFill>
              <a:latin typeface="Arial" panose="020B0604020202020204" pitchFamily="34" charset="0"/>
              <a:ea typeface="+mj-ea"/>
              <a:cs typeface="Arial" panose="020B0604020202020204" pitchFamily="34" charset="0"/>
            </a:endParaRPr>
          </a:p>
        </p:txBody>
      </p:sp>
      <p:sp>
        <p:nvSpPr>
          <p:cNvPr id="26" name="文本框 25"/>
          <p:cNvSpPr txBox="1"/>
          <p:nvPr/>
        </p:nvSpPr>
        <p:spPr>
          <a:xfrm>
            <a:off x="682889" y="5238934"/>
            <a:ext cx="684803" cy="369332"/>
          </a:xfrm>
          <a:prstGeom prst="rect">
            <a:avLst/>
          </a:prstGeom>
          <a:noFill/>
        </p:spPr>
        <p:txBody>
          <a:bodyPr wrap="none" rtlCol="0">
            <a:spAutoFit/>
          </a:bodyPr>
          <a:lstStyle/>
          <a:p>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Light</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28"/>
          <p:cNvSpPr txBox="1"/>
          <p:nvPr/>
        </p:nvSpPr>
        <p:spPr>
          <a:xfrm>
            <a:off x="6247408" y="5238934"/>
            <a:ext cx="633507" cy="369332"/>
          </a:xfrm>
          <a:prstGeom prst="rect">
            <a:avLst/>
          </a:prstGeom>
          <a:noFill/>
        </p:spPr>
        <p:txBody>
          <a:bodyPr wrap="none" rtlCol="0">
            <a:spAutoFit/>
          </a:bodyPr>
          <a:lstStyle/>
          <a:p>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Thin</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682889" y="2554798"/>
            <a:ext cx="1420004" cy="369332"/>
          </a:xfrm>
          <a:prstGeom prst="rect">
            <a:avLst/>
          </a:prstGeom>
          <a:noFill/>
        </p:spPr>
        <p:txBody>
          <a:bodyPr wrap="none" rtlCol="0">
            <a:spAutoFit/>
          </a:bodyPr>
          <a:lstStyle/>
          <a:p>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Transparent</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6247408" y="2554798"/>
            <a:ext cx="979755" cy="369332"/>
          </a:xfrm>
          <a:prstGeom prst="rect">
            <a:avLst/>
          </a:prstGeom>
          <a:noFill/>
        </p:spPr>
        <p:txBody>
          <a:bodyPr wrap="none" rtlCol="0">
            <a:spAutoFit/>
          </a:bodyPr>
          <a:lstStyle/>
          <a:p>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Flexible</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圆角矩形 1"/>
          <p:cNvSpPr/>
          <p:nvPr/>
        </p:nvSpPr>
        <p:spPr>
          <a:xfrm>
            <a:off x="274214" y="280577"/>
            <a:ext cx="4105776" cy="33744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 LED Screen Features</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object 3"/>
          <p:cNvSpPr/>
          <p:nvPr>
            <p:custDataLst>
              <p:tags r:id="rId2"/>
            </p:custDataLst>
          </p:nvPr>
        </p:nvSpPr>
        <p:spPr>
          <a:xfrm>
            <a:off x="428" y="6539786"/>
            <a:ext cx="634701" cy="317732"/>
          </a:xfrm>
          <a:prstGeom prst="rect">
            <a:avLst/>
          </a:prstGeom>
          <a:blipFill>
            <a:blip r:embed="rId3" cstate="print"/>
            <a:stretch>
              <a:fillRect/>
            </a:stretch>
          </a:blipFill>
        </p:spPr>
        <p:txBody>
          <a:bodyPr wrap="square" lIns="0" tIns="0" rIns="0" bIns="0" rtlCol="0"/>
          <a:lstStyle/>
          <a:p>
            <a:endParaRPr sz="1090"/>
          </a:p>
        </p:txBody>
      </p:sp>
      <p:sp>
        <p:nvSpPr>
          <p:cNvPr id="2" name="object 4"/>
          <p:cNvSpPr/>
          <p:nvPr>
            <p:custDataLst>
              <p:tags r:id="rId4"/>
            </p:custDataLst>
          </p:nvPr>
        </p:nvSpPr>
        <p:spPr>
          <a:xfrm>
            <a:off x="428" y="6228912"/>
            <a:ext cx="323827" cy="329923"/>
          </a:xfrm>
          <a:prstGeom prst="rect">
            <a:avLst/>
          </a:prstGeom>
          <a:blipFill>
            <a:blip r:embed="rId5" cstate="print"/>
            <a:stretch>
              <a:fillRect/>
            </a:stretch>
          </a:blipFill>
        </p:spPr>
        <p:txBody>
          <a:bodyPr wrap="square" lIns="0" tIns="0" rIns="0" bIns="0" rtlCol="0"/>
          <a:lstStyle/>
          <a:p>
            <a:endParaRPr sz="1090"/>
          </a:p>
        </p:txBody>
      </p:sp>
      <p:sp>
        <p:nvSpPr>
          <p:cNvPr id="21" name="object 21"/>
          <p:cNvSpPr/>
          <p:nvPr>
            <p:custDataLst>
              <p:tags r:id="rId6"/>
            </p:custDataLst>
          </p:nvPr>
        </p:nvSpPr>
        <p:spPr>
          <a:xfrm>
            <a:off x="8591255" y="143246"/>
            <a:ext cx="3389900" cy="753565"/>
          </a:xfrm>
          <a:prstGeom prst="rect">
            <a:avLst/>
          </a:prstGeom>
          <a:blipFill>
            <a:blip r:embed="rId7"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8829664" y="1663476"/>
            <a:ext cx="2507980" cy="3657600"/>
          </a:xfrm>
          <a:prstGeom prst="roundRect">
            <a:avLst>
              <a:gd name="adj" fmla="val 6868"/>
            </a:avLst>
          </a:prstGeom>
          <a:solidFill>
            <a:schemeClr val="bg1"/>
          </a:solidFill>
          <a:ln>
            <a:noFill/>
          </a:ln>
          <a:effectLst>
            <a:outerShdw blurRad="127000" sx="102000" sy="102000" algn="ctr" rotWithShape="0">
              <a:schemeClr val="tx1">
                <a:lumMod val="65000"/>
                <a:lumOff val="3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7" name="矩形: 圆角 16"/>
          <p:cNvSpPr/>
          <p:nvPr/>
        </p:nvSpPr>
        <p:spPr>
          <a:xfrm>
            <a:off x="776388" y="1663476"/>
            <a:ext cx="2507980" cy="3657600"/>
          </a:xfrm>
          <a:prstGeom prst="roundRect">
            <a:avLst>
              <a:gd name="adj" fmla="val 6868"/>
            </a:avLst>
          </a:prstGeom>
          <a:solidFill>
            <a:schemeClr val="bg1"/>
          </a:solidFill>
          <a:ln>
            <a:noFill/>
          </a:ln>
          <a:effectLst>
            <a:outerShdw blurRad="127000" sx="102000" sy="102000" algn="ctr" rotWithShape="0">
              <a:schemeClr val="tx1">
                <a:lumMod val="65000"/>
                <a:lumOff val="3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200" dirty="0">
              <a:solidFill>
                <a:srgbClr val="FFFFFF"/>
              </a:solidFill>
              <a:latin typeface="Arial" panose="020B0604020202020204" pitchFamily="34" charset="0"/>
              <a:cs typeface="Arial" panose="020B0604020202020204" pitchFamily="34" charset="0"/>
            </a:endParaRPr>
          </a:p>
        </p:txBody>
      </p:sp>
      <p:sp>
        <p:nvSpPr>
          <p:cNvPr id="18" name="矩形: 圆角 17"/>
          <p:cNvSpPr/>
          <p:nvPr/>
        </p:nvSpPr>
        <p:spPr>
          <a:xfrm>
            <a:off x="3508462" y="1663476"/>
            <a:ext cx="2507980" cy="3657600"/>
          </a:xfrm>
          <a:prstGeom prst="roundRect">
            <a:avLst>
              <a:gd name="adj" fmla="val 6868"/>
            </a:avLst>
          </a:prstGeom>
          <a:solidFill>
            <a:schemeClr val="bg1"/>
          </a:solidFill>
          <a:ln>
            <a:noFill/>
          </a:ln>
          <a:effectLst>
            <a:outerShdw blurRad="127000" sx="102000" sy="102000" algn="ctr" rotWithShape="0">
              <a:schemeClr val="tx1">
                <a:lumMod val="65000"/>
                <a:lumOff val="3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200" dirty="0">
              <a:solidFill>
                <a:srgbClr val="FFFFFF"/>
              </a:solidFill>
              <a:latin typeface="Arial" panose="020B0604020202020204" pitchFamily="34" charset="0"/>
              <a:cs typeface="Arial" panose="020B0604020202020204" pitchFamily="34" charset="0"/>
            </a:endParaRPr>
          </a:p>
        </p:txBody>
      </p:sp>
      <p:sp>
        <p:nvSpPr>
          <p:cNvPr id="19" name="矩形: 圆角 18"/>
          <p:cNvSpPr/>
          <p:nvPr/>
        </p:nvSpPr>
        <p:spPr>
          <a:xfrm>
            <a:off x="6162568" y="1663476"/>
            <a:ext cx="2507980" cy="3657600"/>
          </a:xfrm>
          <a:prstGeom prst="roundRect">
            <a:avLst>
              <a:gd name="adj" fmla="val 6868"/>
            </a:avLst>
          </a:prstGeom>
          <a:solidFill>
            <a:schemeClr val="bg1"/>
          </a:solidFill>
          <a:ln>
            <a:noFill/>
          </a:ln>
          <a:effectLst>
            <a:outerShdw blurRad="127000" sx="102000" sy="102000" algn="ctr" rotWithShape="0">
              <a:schemeClr val="tx1">
                <a:lumMod val="65000"/>
                <a:lumOff val="3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200" dirty="0">
              <a:solidFill>
                <a:srgbClr val="FFFFFF"/>
              </a:solidFill>
              <a:latin typeface="Arial" panose="020B0604020202020204" pitchFamily="34" charset="0"/>
              <a:cs typeface="Arial" panose="020B0604020202020204" pitchFamily="34" charset="0"/>
            </a:endParaRPr>
          </a:p>
        </p:txBody>
      </p:sp>
      <p:sp>
        <p:nvSpPr>
          <p:cNvPr id="6" name="矩形: 圆角 5"/>
          <p:cNvSpPr/>
          <p:nvPr/>
        </p:nvSpPr>
        <p:spPr>
          <a:xfrm>
            <a:off x="979631" y="1979543"/>
            <a:ext cx="2304737" cy="2925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R" panose="00020600040101010101" pitchFamily="18" charset="-122"/>
              <a:sym typeface="+mn-ea"/>
            </a:endParaRPr>
          </a:p>
        </p:txBody>
      </p:sp>
      <p:sp>
        <p:nvSpPr>
          <p:cNvPr id="21" name="矩形: 圆角 20"/>
          <p:cNvSpPr/>
          <p:nvPr/>
        </p:nvSpPr>
        <p:spPr>
          <a:xfrm>
            <a:off x="3663301" y="1979543"/>
            <a:ext cx="2177102" cy="2902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22" name="矩形: 圆角 21"/>
          <p:cNvSpPr/>
          <p:nvPr/>
        </p:nvSpPr>
        <p:spPr>
          <a:xfrm>
            <a:off x="6340842" y="1979543"/>
            <a:ext cx="2078519" cy="2925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R" panose="00020600040101010101" pitchFamily="18" charset="-122"/>
              <a:sym typeface="+mn-ea"/>
            </a:endParaRPr>
          </a:p>
        </p:txBody>
      </p:sp>
      <p:grpSp>
        <p:nvGrpSpPr>
          <p:cNvPr id="15" name="组合 14"/>
          <p:cNvGrpSpPr/>
          <p:nvPr/>
        </p:nvGrpSpPr>
        <p:grpSpPr>
          <a:xfrm>
            <a:off x="8982016" y="2362199"/>
            <a:ext cx="2200315" cy="2359045"/>
            <a:chOff x="7151261" y="1068672"/>
            <a:chExt cx="4211952" cy="4515804"/>
          </a:xfrm>
        </p:grpSpPr>
        <p:pic>
          <p:nvPicPr>
            <p:cNvPr id="2" name="图片 1" descr="图片包含 监控, 汽车, 屏幕, 看着&#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51634" y="1068672"/>
              <a:ext cx="1922889" cy="2163250"/>
            </a:xfrm>
            <a:prstGeom prst="rect">
              <a:avLst/>
            </a:prstGeom>
          </p:spPr>
        </p:pic>
        <p:pic>
          <p:nvPicPr>
            <p:cNvPr id="4" name="图片 3" descr="卡通画&#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687" y="4664418"/>
              <a:ext cx="1266399" cy="889340"/>
            </a:xfrm>
            <a:prstGeom prst="roundRect">
              <a:avLst/>
            </a:prstGeom>
          </p:spPr>
        </p:pic>
        <p:pic>
          <p:nvPicPr>
            <p:cNvPr id="7" name="图片 6" descr="画着卡通人物&#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261" y="3657344"/>
              <a:ext cx="1739914" cy="808113"/>
            </a:xfrm>
            <a:prstGeom prst="roundRect">
              <a:avLst/>
            </a:prstGeom>
          </p:spPr>
        </p:pic>
        <p:pic>
          <p:nvPicPr>
            <p:cNvPr id="8" name="图片 7" descr="卡通画&#10;&#10;中度可信度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6376" y="3652806"/>
              <a:ext cx="1045631" cy="808113"/>
            </a:xfrm>
            <a:prstGeom prst="roundRect">
              <a:avLst/>
            </a:prstGeom>
          </p:spPr>
        </p:pic>
        <p:pic>
          <p:nvPicPr>
            <p:cNvPr id="9" name="图片 8" descr="卡通画&#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4697" y="3630851"/>
              <a:ext cx="1006105" cy="808113"/>
            </a:xfrm>
            <a:prstGeom prst="roundRect">
              <a:avLst/>
            </a:prstGeom>
          </p:spPr>
        </p:pic>
        <p:pic>
          <p:nvPicPr>
            <p:cNvPr id="10" name="图片 9"/>
            <p:cNvPicPr>
              <a:picLocks noChangeAspect="1"/>
            </p:cNvPicPr>
            <p:nvPr/>
          </p:nvPicPr>
          <p:blipFill>
            <a:blip r:embed="rId6"/>
            <a:stretch>
              <a:fillRect/>
            </a:stretch>
          </p:blipFill>
          <p:spPr>
            <a:xfrm>
              <a:off x="7222594" y="4664418"/>
              <a:ext cx="929041" cy="920058"/>
            </a:xfrm>
            <a:prstGeom prst="rect">
              <a:avLst/>
            </a:prstGeom>
          </p:spPr>
        </p:pic>
        <p:sp>
          <p:nvSpPr>
            <p:cNvPr id="11" name="文本框 10"/>
            <p:cNvSpPr txBox="1"/>
            <p:nvPr/>
          </p:nvSpPr>
          <p:spPr>
            <a:xfrm>
              <a:off x="9702393" y="4765425"/>
              <a:ext cx="1660820" cy="765911"/>
            </a:xfrm>
            <a:prstGeom prst="rect">
              <a:avLst/>
            </a:prstGeom>
            <a:effectLst>
              <a:glow rad="635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1000" dirty="0"/>
                <a:t>BS476:  Part7: 1997</a:t>
              </a:r>
              <a:endParaRPr lang="zh-CN" altLang="en-US" sz="1000" dirty="0"/>
            </a:p>
          </p:txBody>
        </p:sp>
      </p:grpSp>
      <p:sp>
        <p:nvSpPr>
          <p:cNvPr id="12" name="圆角矩形 1"/>
          <p:cNvSpPr/>
          <p:nvPr/>
        </p:nvSpPr>
        <p:spPr>
          <a:xfrm>
            <a:off x="274214" y="280577"/>
            <a:ext cx="4105776" cy="33744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 LED Screen Features</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p:cNvSpPr txBox="1"/>
          <p:nvPr/>
        </p:nvSpPr>
        <p:spPr>
          <a:xfrm>
            <a:off x="963295" y="1850390"/>
            <a:ext cx="2199005" cy="2656205"/>
          </a:xfrm>
          <a:prstGeom prst="rect">
            <a:avLst/>
          </a:prstGeom>
          <a:noFill/>
        </p:spPr>
        <p:txBody>
          <a:bodyPr wrap="square" rtlCol="0">
            <a:spAutoFit/>
          </a:bodyPr>
          <a:lstStyle/>
          <a:p>
            <a:pPr algn="just">
              <a:lnSpc>
                <a:spcPts val="2000"/>
              </a:lnSpc>
            </a:pPr>
            <a:r>
              <a:rPr lang="en-US" altLang="zh-CN" sz="1200" i="0" dirty="0">
                <a:solidFill>
                  <a:schemeClr val="bg1">
                    <a:lumMod val="50000"/>
                  </a:schemeClr>
                </a:solidFill>
                <a:effectLst/>
                <a:latin typeface="Arial" panose="020B0604020202020204" pitchFamily="34" charset="0"/>
                <a:cs typeface="Arial" panose="020B0604020202020204" pitchFamily="34" charset="0"/>
              </a:rPr>
              <a:t>Independent research and development of driver IC, 16 bit gray level, high refresh rate. Independent core technology, any dead pixel does not affect other lamp beads. Easy maintenance, no need to return to the factory, simple training can be used for  maintenance.</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sp>
        <p:nvSpPr>
          <p:cNvPr id="13" name="文本框 12"/>
          <p:cNvSpPr txBox="1"/>
          <p:nvPr/>
        </p:nvSpPr>
        <p:spPr>
          <a:xfrm>
            <a:off x="3627120" y="1850390"/>
            <a:ext cx="2249170" cy="3425190"/>
          </a:xfrm>
          <a:prstGeom prst="rect">
            <a:avLst/>
          </a:prstGeom>
          <a:noFill/>
        </p:spPr>
        <p:txBody>
          <a:bodyPr wrap="square" rtlCol="0">
            <a:spAutoFit/>
          </a:bodyPr>
          <a:lstStyle/>
          <a:p>
            <a:pPr algn="just">
              <a:lnSpc>
                <a:spcPts val="2000"/>
              </a:lnSpc>
            </a:pPr>
            <a:r>
              <a:rPr lang="en-US" altLang="zh-CN" sz="1200" b="0" i="0" dirty="0">
                <a:solidFill>
                  <a:schemeClr val="bg1">
                    <a:lumMod val="50000"/>
                  </a:schemeClr>
                </a:solidFill>
                <a:effectLst/>
                <a:latin typeface="Arial" panose="020B0604020202020204" pitchFamily="34" charset="0"/>
                <a:cs typeface="Arial" panose="020B0604020202020204" pitchFamily="34" charset="0"/>
              </a:rPr>
              <a:t>Built-in design, integrated lamp driver, single point and single control, each LED lamp bead is a "power source". Make the control more precise and the heat dissipation more uniform. Micron-scale light-emitting source, with excellent performance such as transparency, high temperature resistance, moisture resistance, and low power consumption.</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3"/>
          <p:cNvSpPr txBox="1"/>
          <p:nvPr/>
        </p:nvSpPr>
        <p:spPr>
          <a:xfrm>
            <a:off x="6297951" y="1850149"/>
            <a:ext cx="2237214" cy="2628092"/>
          </a:xfrm>
          <a:prstGeom prst="rect">
            <a:avLst/>
          </a:prstGeom>
          <a:noFill/>
        </p:spPr>
        <p:txBody>
          <a:bodyPr wrap="square" rtlCol="0">
            <a:spAutoFit/>
          </a:bodyPr>
          <a:lstStyle/>
          <a:p>
            <a:pPr algn="just">
              <a:lnSpc>
                <a:spcPts val="2000"/>
              </a:lnSpc>
            </a:pPr>
            <a:r>
              <a:rPr lang="en-US" altLang="zh-CN" sz="1200" b="0" i="0" dirty="0">
                <a:solidFill>
                  <a:schemeClr val="bg1">
                    <a:lumMod val="50000"/>
                  </a:schemeClr>
                </a:solidFill>
                <a:effectLst/>
                <a:latin typeface="Arial" panose="020B0604020202020204" pitchFamily="34" charset="0"/>
                <a:cs typeface="Arial" panose="020B0604020202020204" pitchFamily="34" charset="0"/>
              </a:rPr>
              <a:t>With independent intellectual property rights, dozens of patents have been authorized. The products meet the requirements of domestic and foreign industry standards, and have obtained various certifications such as CCC, CE, FCC, ROHS, and flame retardant testing.</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sp>
        <p:nvSpPr>
          <p:cNvPr id="16" name="object 3"/>
          <p:cNvSpPr/>
          <p:nvPr>
            <p:custDataLst>
              <p:tags r:id="rId7"/>
            </p:custDataLst>
          </p:nvPr>
        </p:nvSpPr>
        <p:spPr>
          <a:xfrm>
            <a:off x="428" y="6539786"/>
            <a:ext cx="634701" cy="317732"/>
          </a:xfrm>
          <a:prstGeom prst="rect">
            <a:avLst/>
          </a:prstGeom>
          <a:blipFill>
            <a:blip r:embed="rId8" cstate="print"/>
            <a:stretch>
              <a:fillRect/>
            </a:stretch>
          </a:blipFill>
        </p:spPr>
        <p:txBody>
          <a:bodyPr wrap="square" lIns="0" tIns="0" rIns="0" bIns="0" rtlCol="0"/>
          <a:lstStyle/>
          <a:p>
            <a:endParaRPr sz="1090"/>
          </a:p>
        </p:txBody>
      </p:sp>
      <p:sp>
        <p:nvSpPr>
          <p:cNvPr id="20" name="object 4"/>
          <p:cNvSpPr/>
          <p:nvPr>
            <p:custDataLst>
              <p:tags r:id="rId9"/>
            </p:custDataLst>
          </p:nvPr>
        </p:nvSpPr>
        <p:spPr>
          <a:xfrm>
            <a:off x="428" y="6228912"/>
            <a:ext cx="323827" cy="329923"/>
          </a:xfrm>
          <a:prstGeom prst="rect">
            <a:avLst/>
          </a:prstGeom>
          <a:blipFill>
            <a:blip r:embed="rId10" cstate="print"/>
            <a:stretch>
              <a:fillRect/>
            </a:stretch>
          </a:blipFill>
        </p:spPr>
        <p:txBody>
          <a:bodyPr wrap="square" lIns="0" tIns="0" rIns="0" bIns="0" rtlCol="0"/>
          <a:lstStyle/>
          <a:p>
            <a:endParaRPr sz="1090"/>
          </a:p>
        </p:txBody>
      </p:sp>
      <p:sp>
        <p:nvSpPr>
          <p:cNvPr id="24" name="object 21"/>
          <p:cNvSpPr/>
          <p:nvPr>
            <p:custDataLst>
              <p:tags r:id="rId11"/>
            </p:custDataLst>
          </p:nvPr>
        </p:nvSpPr>
        <p:spPr>
          <a:xfrm>
            <a:off x="8591255" y="143246"/>
            <a:ext cx="3389900" cy="753565"/>
          </a:xfrm>
          <a:prstGeom prst="rect">
            <a:avLst/>
          </a:prstGeom>
          <a:blipFill>
            <a:blip r:embed="rId12"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9504" y="1293962"/>
            <a:ext cx="5387174" cy="2989365"/>
          </a:xfrm>
          <a:prstGeom prst="rect">
            <a:avLst/>
          </a:prstGeom>
        </p:spPr>
      </p:pic>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503" y="4415061"/>
            <a:ext cx="5387175" cy="1837448"/>
          </a:xfrm>
          <a:prstGeom prst="rect">
            <a:avLst/>
          </a:prstGeom>
        </p:spPr>
      </p:pic>
      <p:sp>
        <p:nvSpPr>
          <p:cNvPr id="41" name="文本框 40"/>
          <p:cNvSpPr txBox="1"/>
          <p:nvPr/>
        </p:nvSpPr>
        <p:spPr>
          <a:xfrm>
            <a:off x="6810374" y="1860543"/>
            <a:ext cx="4342121" cy="2115131"/>
          </a:xfrm>
          <a:prstGeom prst="rect">
            <a:avLst/>
          </a:prstGeom>
          <a:noFill/>
        </p:spPr>
        <p:txBody>
          <a:bodyPr wrap="square" rtlCol="0">
            <a:spAutoFit/>
          </a:bodyPr>
          <a:lstStyle/>
          <a:p>
            <a:pPr>
              <a:lnSpc>
                <a:spcPts val="2000"/>
              </a:lnSpc>
            </a:pPr>
            <a:r>
              <a:rPr lang="en-US" altLang="zh-CN" sz="1200" b="0" i="0" dirty="0">
                <a:solidFill>
                  <a:schemeClr val="bg1">
                    <a:lumMod val="50000"/>
                  </a:schemeClr>
                </a:solidFill>
                <a:effectLst/>
                <a:latin typeface="Arial" panose="020B0604020202020204" pitchFamily="34" charset="0"/>
                <a:cs typeface="Arial" panose="020B0604020202020204" pitchFamily="34" charset="0"/>
              </a:rPr>
              <a:t>Ultra-clear and ultra-thin, high-transparency and high-temperature resistant high-end materials are used. The light board is perfectly designed to easily achieve a permeability of up to 80%. The overall mounting without a structural skeleton, the screen body can be spliced left and right, up and down, and can achieve a display height or width of 2.4-3 meters. Commercial window, glass curtain wall and other indoor and outdoor scenes.</a:t>
            </a:r>
            <a:endParaRPr lang="zh-CN" altLang="en-US" sz="12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393" y="4416509"/>
            <a:ext cx="4600600" cy="1836000"/>
          </a:xfrm>
          <a:prstGeom prst="rect">
            <a:avLst/>
          </a:prstGeom>
        </p:spPr>
      </p:pic>
      <p:sp>
        <p:nvSpPr>
          <p:cNvPr id="2" name="文本框 1"/>
          <p:cNvSpPr txBox="1"/>
          <p:nvPr/>
        </p:nvSpPr>
        <p:spPr>
          <a:xfrm>
            <a:off x="6810375" y="1414710"/>
            <a:ext cx="1566454" cy="338554"/>
          </a:xfrm>
          <a:prstGeom prst="rect">
            <a:avLst/>
          </a:prstGeom>
          <a:noFill/>
        </p:spPr>
        <p:txBody>
          <a:bodyPr wrap="none" rtlCol="0">
            <a:spAutoFit/>
          </a:bodyPr>
          <a:lstStyle>
            <a:defPPr>
              <a:defRPr lang="zh-CN"/>
            </a:defPPr>
            <a:lvl1pPr>
              <a:defRPr>
                <a:solidFill>
                  <a:schemeClr val="tx1">
                    <a:lumMod val="50000"/>
                    <a:lumOff val="50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6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Glue on Glass</a:t>
            </a:r>
            <a:endParaRPr lang="zh-CN" altLang="en-US" sz="16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圆角矩形 1"/>
          <p:cNvSpPr/>
          <p:nvPr/>
        </p:nvSpPr>
        <p:spPr>
          <a:xfrm>
            <a:off x="155934" y="173099"/>
            <a:ext cx="4426131" cy="55239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a:t>
            </a:r>
            <a:r>
              <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LED</a:t>
            </a:r>
            <a:r>
              <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Screen</a:t>
            </a:r>
            <a:r>
              <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Application</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p:cNvSpPr/>
          <p:nvPr/>
        </p:nvSpPr>
        <p:spPr>
          <a:xfrm>
            <a:off x="6880123" y="1275189"/>
            <a:ext cx="512748" cy="63407"/>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4" name="object 3"/>
          <p:cNvSpPr/>
          <p:nvPr>
            <p:custDataLst>
              <p:tags r:id="rId4"/>
            </p:custDataLst>
          </p:nvPr>
        </p:nvSpPr>
        <p:spPr>
          <a:xfrm>
            <a:off x="428" y="6539786"/>
            <a:ext cx="634701" cy="317732"/>
          </a:xfrm>
          <a:prstGeom prst="rect">
            <a:avLst/>
          </a:prstGeom>
          <a:blipFill>
            <a:blip r:embed="rId5" cstate="print"/>
            <a:stretch>
              <a:fillRect/>
            </a:stretch>
          </a:blipFill>
        </p:spPr>
        <p:txBody>
          <a:bodyPr wrap="square" lIns="0" tIns="0" rIns="0" bIns="0" rtlCol="0"/>
          <a:lstStyle/>
          <a:p>
            <a:endParaRPr sz="1090"/>
          </a:p>
        </p:txBody>
      </p:sp>
      <p:sp>
        <p:nvSpPr>
          <p:cNvPr id="6" name="object 4"/>
          <p:cNvSpPr/>
          <p:nvPr>
            <p:custDataLst>
              <p:tags r:id="rId6"/>
            </p:custDataLst>
          </p:nvPr>
        </p:nvSpPr>
        <p:spPr>
          <a:xfrm>
            <a:off x="428" y="6228912"/>
            <a:ext cx="323827" cy="329923"/>
          </a:xfrm>
          <a:prstGeom prst="rect">
            <a:avLst/>
          </a:prstGeom>
          <a:blipFill>
            <a:blip r:embed="rId7" cstate="print"/>
            <a:stretch>
              <a:fillRect/>
            </a:stretch>
          </a:blipFill>
        </p:spPr>
        <p:txBody>
          <a:bodyPr wrap="square" lIns="0" tIns="0" rIns="0" bIns="0" rtlCol="0"/>
          <a:lstStyle/>
          <a:p>
            <a:endParaRPr sz="1090"/>
          </a:p>
        </p:txBody>
      </p:sp>
      <p:sp>
        <p:nvSpPr>
          <p:cNvPr id="21" name="object 21"/>
          <p:cNvSpPr/>
          <p:nvPr>
            <p:custDataLst>
              <p:tags r:id="rId8"/>
            </p:custDataLst>
          </p:nvPr>
        </p:nvSpPr>
        <p:spPr>
          <a:xfrm>
            <a:off x="8591255" y="143246"/>
            <a:ext cx="3389900" cy="753565"/>
          </a:xfrm>
          <a:prstGeom prst="rect">
            <a:avLst/>
          </a:prstGeom>
          <a:blipFill>
            <a:blip r:embed="rId9"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1469680" y="983415"/>
          <a:ext cx="9283865" cy="5602605"/>
        </p:xfrm>
        <a:graphic>
          <a:graphicData uri="http://schemas.openxmlformats.org/drawingml/2006/table">
            <a:tbl>
              <a:tblPr firstRow="1" bandRow="1">
                <a:tableStyleId>{7DF18680-E054-41AD-8BC1-D1AEF772440D}</a:tableStyleId>
              </a:tblPr>
              <a:tblGrid>
                <a:gridCol w="3062378"/>
                <a:gridCol w="3133231"/>
                <a:gridCol w="3088256"/>
              </a:tblGrid>
              <a:tr h="338455">
                <a:tc>
                  <a:txBody>
                    <a:bodyPr/>
                    <a:lstStyle/>
                    <a:p>
                      <a:pPr indent="0" algn="ctr">
                        <a:buNone/>
                      </a:pPr>
                      <a:r>
                        <a:rPr lang="en-US" altLang="zh-CN" sz="1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Model</a:t>
                      </a:r>
                      <a:endParaRPr lang="zh-CN" altLang="en-US" sz="1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a:txBody>
                  <a:tcPr marL="12700" marR="12700" marT="12700" anchor="ctr"/>
                </a:tc>
                <a:tc>
                  <a:txBody>
                    <a:bodyPr/>
                    <a:lstStyle/>
                    <a:p>
                      <a:pPr indent="0" algn="ctr">
                        <a:buNone/>
                      </a:pPr>
                      <a:r>
                        <a:rPr lang="en-US" sz="1400" b="1" dirty="0">
                          <a:solidFill>
                            <a:schemeClr val="bg1"/>
                          </a:solidFill>
                          <a:latin typeface="微软雅黑" panose="020B0503020204020204" pitchFamily="34" charset="-122"/>
                          <a:ea typeface="微软雅黑" panose="020B0503020204020204" pitchFamily="34" charset="-122"/>
                        </a:rPr>
                        <a:t>M3</a:t>
                      </a:r>
                      <a:endParaRPr lang="en-US" altLang="en-US" sz="1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微软雅黑" panose="020B0503020204020204" pitchFamily="34" charset="-122"/>
                          <a:ea typeface="微软雅黑" panose="020B0503020204020204" pitchFamily="34" charset="-122"/>
                        </a:rPr>
                        <a:t>M6</a:t>
                      </a:r>
                      <a:endParaRPr lang="en-US" altLang="en-US" sz="1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a:txBody>
                  <a:tcPr marL="12700" marR="12700" marT="12700" anchor="ctr"/>
                </a:tc>
              </a:tr>
              <a:tr h="264795">
                <a:tc>
                  <a:txBody>
                    <a:bodyPr/>
                    <a:lstStyle/>
                    <a:p>
                      <a:pPr indent="0" algn="ctr">
                        <a:buNone/>
                      </a:pPr>
                      <a:r>
                        <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Size</a:t>
                      </a: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(m)</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1*2</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2*2</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r>
              <a:tr h="264925">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Pixel Pitch (mm)</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P3.91/P3.91</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P6.25/P6.25</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254000">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Visual</a:t>
                      </a:r>
                      <a:r>
                        <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 </a:t>
                      </a: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Transparency</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80%</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90%</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325081">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Pixel Density (dot / m²)</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65536</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25600</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280087">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Cabinet Size  (mm)</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1000x250 </a:t>
                      </a: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1200x250</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1500x250</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326768">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Cabinet Resolution</a:t>
                      </a:r>
                      <a:r>
                        <a:rPr lang="zh-CN" sz="1100" b="0" dirty="0">
                          <a:solidFill>
                            <a:schemeClr val="tx1">
                              <a:lumMod val="65000"/>
                              <a:lumOff val="35000"/>
                            </a:schemeClr>
                          </a:solidFill>
                          <a:latin typeface="微软雅黑" panose="020B0503020204020204" pitchFamily="34" charset="-122"/>
                          <a:ea typeface="微软雅黑" panose="020B0503020204020204" pitchFamily="34" charset="-122"/>
                        </a:rPr>
                        <a:t>（dot）</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256x64 </a:t>
                      </a: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300X64</a:t>
                      </a:r>
                      <a:endParaRPr 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240X40</a:t>
                      </a:r>
                      <a:endPar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253763">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Weight (Kg / </a:t>
                      </a:r>
                      <a:r>
                        <a:rPr lang="zh-CN" sz="1100" b="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6</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indent="0" algn="ctr">
                        <a:buNone/>
                      </a:pPr>
                      <a:r>
                        <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5</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48643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Brightness </a:t>
                      </a: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rPr>
                        <a:t>(cd/ m²)</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rPr>
                        <a:t>≥ 4000</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rPr>
                        <a:t>≥ 5000 </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r>
              <a:tr h="407424">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Package Form</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Light driver integrated package</a:t>
                      </a:r>
                      <a:endParaRPr lang="zh-CN"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B w="12700" cap="flat" cmpd="sng" algn="ctr">
                      <a:solidFill>
                        <a:srgbClr val="000000"/>
                      </a:solidFill>
                      <a:prstDash val="solid"/>
                      <a:round/>
                      <a:headEnd type="none" w="med" len="med"/>
                      <a:tailEnd type="none" w="med" len="med"/>
                    </a:lnB>
                  </a:tcPr>
                </a:tc>
              </a:tr>
              <a:tr h="253763">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Scan Mode</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Single point single control, static drive</a:t>
                      </a:r>
                      <a:endParaRPr lang="zh-CN"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413">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LED Lifespan</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 100,000.00 hours</a:t>
                      </a:r>
                      <a:endParaRPr lang="zh-CN"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000">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Grayscale</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65536</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421">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Maximum Power Consumption  (</a:t>
                      </a: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w </a:t>
                      </a: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 m²)</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800</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296">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Average Power Consumption </a:t>
                      </a:r>
                      <a:r>
                        <a:rPr lang="zh-CN" sz="1100" b="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rPr>
                        <a:t>w </a:t>
                      </a:r>
                      <a:r>
                        <a:rPr lang="zh-CN" sz="1100" b="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 m²)</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200</a:t>
                      </a:r>
                      <a:endParaRPr lang="en-US"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12">
                <a:tc>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LED Controller</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Synchronous/Asynchronous</a:t>
                      </a:r>
                      <a:endParaRPr lang="zh-CN" altLang="en-US" sz="11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12">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Input Current</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AC100~240V 50/60 Hz</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12">
                <a:tc>
                  <a:txBody>
                    <a:bodyPr/>
                    <a:lstStyle/>
                    <a:p>
                      <a:pPr indent="0" algn="ctr">
                        <a:buNone/>
                      </a:pPr>
                      <a:r>
                        <a:rPr lang="en-US" altLang="zh-CN"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Module Working Current</a:t>
                      </a:r>
                      <a:endParaRPr lang="zh-CN"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gridSpan="2">
                  <a:txBody>
                    <a:bodyPr/>
                    <a:lstStyle/>
                    <a:p>
                      <a:pPr indent="0" algn="ctr">
                        <a:buNone/>
                      </a:pPr>
                      <a:r>
                        <a:rPr lang="en-US" sz="1100" b="0" dirty="0">
                          <a:solidFill>
                            <a:schemeClr val="tx1">
                              <a:lumMod val="65000"/>
                              <a:lumOff val="35000"/>
                            </a:schemeClr>
                          </a:solidFill>
                          <a:latin typeface="微软雅黑" panose="020B0503020204020204" pitchFamily="34" charset="-122"/>
                          <a:ea typeface="微软雅黑" panose="020B0503020204020204" pitchFamily="34" charset="-122"/>
                        </a:rPr>
                        <a:t>DC 4.2V ± 0.2V</a:t>
                      </a:r>
                      <a:endParaRPr lang="en-US" altLang="en-US" sz="11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ctr"/>
                </a:tc>
                <a:tc hMerge="1">
                  <a:tcP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2" name="圆角矩形 1"/>
          <p:cNvSpPr/>
          <p:nvPr/>
        </p:nvSpPr>
        <p:spPr>
          <a:xfrm>
            <a:off x="69668" y="332505"/>
            <a:ext cx="4092757" cy="23358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 LED Screen Specs</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object 3"/>
          <p:cNvSpPr/>
          <p:nvPr>
            <p:custDataLst>
              <p:tags r:id="rId2"/>
            </p:custDataLst>
          </p:nvPr>
        </p:nvSpPr>
        <p:spPr>
          <a:xfrm>
            <a:off x="428" y="6539786"/>
            <a:ext cx="634701" cy="317732"/>
          </a:xfrm>
          <a:prstGeom prst="rect">
            <a:avLst/>
          </a:prstGeom>
          <a:blipFill>
            <a:blip r:embed="rId3" cstate="print"/>
            <a:stretch>
              <a:fillRect/>
            </a:stretch>
          </a:blipFill>
        </p:spPr>
        <p:txBody>
          <a:bodyPr wrap="square" lIns="0" tIns="0" rIns="0" bIns="0" rtlCol="0"/>
          <a:lstStyle/>
          <a:p>
            <a:endParaRPr sz="1090"/>
          </a:p>
        </p:txBody>
      </p:sp>
      <p:sp>
        <p:nvSpPr>
          <p:cNvPr id="6" name="object 4"/>
          <p:cNvSpPr/>
          <p:nvPr>
            <p:custDataLst>
              <p:tags r:id="rId4"/>
            </p:custDataLst>
          </p:nvPr>
        </p:nvSpPr>
        <p:spPr>
          <a:xfrm>
            <a:off x="428" y="6228912"/>
            <a:ext cx="323827" cy="329923"/>
          </a:xfrm>
          <a:prstGeom prst="rect">
            <a:avLst/>
          </a:prstGeom>
          <a:blipFill>
            <a:blip r:embed="rId5" cstate="print"/>
            <a:stretch>
              <a:fillRect/>
            </a:stretch>
          </a:blipFill>
        </p:spPr>
        <p:txBody>
          <a:bodyPr wrap="square" lIns="0" tIns="0" rIns="0" bIns="0" rtlCol="0"/>
          <a:lstStyle/>
          <a:p>
            <a:endParaRPr sz="1090"/>
          </a:p>
        </p:txBody>
      </p:sp>
      <p:sp>
        <p:nvSpPr>
          <p:cNvPr id="21" name="object 21"/>
          <p:cNvSpPr/>
          <p:nvPr>
            <p:custDataLst>
              <p:tags r:id="rId6"/>
            </p:custDataLst>
          </p:nvPr>
        </p:nvSpPr>
        <p:spPr>
          <a:xfrm>
            <a:off x="8591255" y="143246"/>
            <a:ext cx="3389900" cy="753565"/>
          </a:xfrm>
          <a:prstGeom prst="rect">
            <a:avLst/>
          </a:prstGeom>
          <a:blipFill>
            <a:blip r:embed="rId7" cstate="print"/>
            <a:stretch>
              <a:fillRect/>
            </a:stretch>
          </a:blipFill>
        </p:spPr>
        <p:txBody>
          <a:bodyPr wrap="square" lIns="0" tIns="0" rIns="0" bIns="0" rtlCol="0"/>
          <a:lstStyle/>
          <a:p>
            <a:endParaRPr sz="109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986430" y="1422760"/>
            <a:ext cx="1871872" cy="338554"/>
          </a:xfrm>
          <a:prstGeom prst="rect">
            <a:avLst/>
          </a:prstGeom>
          <a:noFill/>
        </p:spPr>
        <p:txBody>
          <a:bodyPr wrap="square" rtlCol="0">
            <a:spAutoFit/>
          </a:bodyPr>
          <a:lstStyle>
            <a:defPPr>
              <a:defRPr lang="zh-CN"/>
            </a:defPPr>
            <a:lvl1pPr>
              <a:defRPr>
                <a:solidFill>
                  <a:schemeClr val="bg1">
                    <a:lumMod val="50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600" b="1" dirty="0">
                <a:latin typeface="Arial" panose="020B0604020202020204" pitchFamily="34" charset="0"/>
                <a:ea typeface="微软雅黑" panose="020B0503020204020204" pitchFamily="34" charset="-122"/>
                <a:cs typeface="Arial" panose="020B0604020202020204" pitchFamily="34" charset="0"/>
              </a:rPr>
              <a:t>Free-standing</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986430" y="1893598"/>
            <a:ext cx="4491344" cy="1116965"/>
          </a:xfrm>
          <a:prstGeom prst="rect">
            <a:avLst/>
          </a:prstGeom>
          <a:noFill/>
        </p:spPr>
        <p:txBody>
          <a:bodyPr wrap="square" rtlCol="0">
            <a:spAutoFit/>
          </a:bodyPr>
          <a:lstStyle/>
          <a:p>
            <a:pPr>
              <a:lnSpc>
                <a:spcPts val="2000"/>
              </a:lnSpc>
            </a:pPr>
            <a:r>
              <a:rPr lang="en-US" altLang="zh-CN" sz="1200" dirty="0">
                <a:solidFill>
                  <a:schemeClr val="bg1">
                    <a:lumMod val="50000"/>
                  </a:schemeClr>
                </a:solidFill>
                <a:latin typeface="Arial" panose="020B0604020202020204" pitchFamily="34" charset="0"/>
                <a:cs typeface="Arial" panose="020B0604020202020204" pitchFamily="34" charset="0"/>
              </a:rPr>
              <a:t>SOSTRON also have another design for LED poster</a:t>
            </a:r>
            <a:r>
              <a:rPr lang="en-US" altLang="zh-CN" sz="1200" b="0" i="0" dirty="0">
                <a:solidFill>
                  <a:schemeClr val="bg1">
                    <a:lumMod val="50000"/>
                  </a:schemeClr>
                </a:solidFill>
                <a:effectLst/>
                <a:latin typeface="Arial" panose="020B0604020202020204" pitchFamily="34" charset="0"/>
                <a:cs typeface="Arial" panose="020B0604020202020204" pitchFamily="34" charset="0"/>
              </a:rPr>
              <a:t>, which is movable and detachable. Display modules can be increased or decreased at any time according to the usage environment like exhibition booth, stage and other scenarios.</a:t>
            </a:r>
            <a:endParaRPr lang="zh-CN" altLang="en-US" sz="12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p:cNvSpPr txBox="1"/>
          <p:nvPr/>
        </p:nvSpPr>
        <p:spPr>
          <a:xfrm>
            <a:off x="6558443" y="1422760"/>
            <a:ext cx="1003801" cy="338554"/>
          </a:xfrm>
          <a:prstGeom prst="rect">
            <a:avLst/>
          </a:prstGeom>
          <a:noFill/>
        </p:spPr>
        <p:txBody>
          <a:bodyPr wrap="none" rtlCol="0">
            <a:spAutoFit/>
          </a:bodyPr>
          <a:lstStyle>
            <a:defPPr>
              <a:defRPr lang="zh-CN"/>
            </a:defPPr>
            <a:lvl1pPr>
              <a:defRPr>
                <a:solidFill>
                  <a:schemeClr val="bg1">
                    <a:lumMod val="50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600" b="1" dirty="0">
                <a:latin typeface="Arial" panose="020B0604020202020204" pitchFamily="34" charset="0"/>
                <a:ea typeface="微软雅黑" panose="020B0503020204020204" pitchFamily="34" charset="-122"/>
                <a:cs typeface="Arial" panose="020B0604020202020204" pitchFamily="34" charset="0"/>
              </a:rPr>
              <a:t>Hanging</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p:sp>
        <p:nvSpPr>
          <p:cNvPr id="26" name="文本框 25"/>
          <p:cNvSpPr txBox="1"/>
          <p:nvPr/>
        </p:nvSpPr>
        <p:spPr>
          <a:xfrm>
            <a:off x="6558443" y="1893598"/>
            <a:ext cx="4426130" cy="576248"/>
          </a:xfrm>
          <a:prstGeom prst="rect">
            <a:avLst/>
          </a:prstGeom>
          <a:noFill/>
        </p:spPr>
        <p:txBody>
          <a:bodyPr wrap="square" rtlCol="0">
            <a:spAutoFit/>
          </a:bodyPr>
          <a:lstStyle/>
          <a:p>
            <a:pPr>
              <a:lnSpc>
                <a:spcPts val="2000"/>
              </a:lnSpc>
            </a:pPr>
            <a:r>
              <a:rPr lang="en-US" altLang="zh-CN" sz="1200" b="0" i="0" dirty="0">
                <a:solidFill>
                  <a:schemeClr val="bg1">
                    <a:lumMod val="50000"/>
                  </a:schemeClr>
                </a:solidFill>
                <a:effectLst/>
                <a:latin typeface="Arial" panose="020B0604020202020204" pitchFamily="34" charset="0"/>
                <a:cs typeface="Arial" panose="020B0604020202020204" pitchFamily="34" charset="0"/>
              </a:rPr>
              <a:t>The product is lightweight and easy to install for stage performance, door curtains show and other advertising scenes.</a:t>
            </a:r>
            <a:endParaRPr lang="zh-CN" altLang="en-US" sz="12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72178" y="3217487"/>
            <a:ext cx="4743624" cy="306000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430" y="3217487"/>
            <a:ext cx="4771102" cy="3060000"/>
          </a:xfrm>
          <a:prstGeom prst="rect">
            <a:avLst/>
          </a:prstGeom>
        </p:spPr>
      </p:pic>
      <p:sp>
        <p:nvSpPr>
          <p:cNvPr id="6" name="圆角矩形 1"/>
          <p:cNvSpPr/>
          <p:nvPr/>
        </p:nvSpPr>
        <p:spPr>
          <a:xfrm>
            <a:off x="155934" y="173099"/>
            <a:ext cx="4426131" cy="55239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a:t>
            </a:r>
            <a:r>
              <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LED</a:t>
            </a:r>
            <a:r>
              <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Screen</a:t>
            </a:r>
            <a:r>
              <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Application</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p:cNvSpPr/>
          <p:nvPr/>
        </p:nvSpPr>
        <p:spPr>
          <a:xfrm>
            <a:off x="6664463" y="1308710"/>
            <a:ext cx="512748" cy="63407"/>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8" name="矩形 7"/>
          <p:cNvSpPr/>
          <p:nvPr/>
        </p:nvSpPr>
        <p:spPr>
          <a:xfrm>
            <a:off x="1091799" y="1308710"/>
            <a:ext cx="512748" cy="63407"/>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3" name="object 3"/>
          <p:cNvSpPr/>
          <p:nvPr>
            <p:custDataLst>
              <p:tags r:id="rId3"/>
            </p:custDataLst>
          </p:nvPr>
        </p:nvSpPr>
        <p:spPr>
          <a:xfrm>
            <a:off x="428" y="6539786"/>
            <a:ext cx="634701" cy="317732"/>
          </a:xfrm>
          <a:prstGeom prst="rect">
            <a:avLst/>
          </a:prstGeom>
          <a:blipFill>
            <a:blip r:embed="rId4" cstate="print"/>
            <a:stretch>
              <a:fillRect/>
            </a:stretch>
          </a:blipFill>
        </p:spPr>
        <p:txBody>
          <a:bodyPr wrap="square" lIns="0" tIns="0" rIns="0" bIns="0" rtlCol="0"/>
          <a:lstStyle/>
          <a:p>
            <a:endParaRPr sz="1090"/>
          </a:p>
        </p:txBody>
      </p:sp>
      <p:sp>
        <p:nvSpPr>
          <p:cNvPr id="2" name="object 4"/>
          <p:cNvSpPr/>
          <p:nvPr>
            <p:custDataLst>
              <p:tags r:id="rId5"/>
            </p:custDataLst>
          </p:nvPr>
        </p:nvSpPr>
        <p:spPr>
          <a:xfrm>
            <a:off x="428" y="6228912"/>
            <a:ext cx="323827" cy="329923"/>
          </a:xfrm>
          <a:prstGeom prst="rect">
            <a:avLst/>
          </a:prstGeom>
          <a:blipFill>
            <a:blip r:embed="rId6" cstate="print"/>
            <a:stretch>
              <a:fillRect/>
            </a:stretch>
          </a:blipFill>
        </p:spPr>
        <p:txBody>
          <a:bodyPr wrap="square" lIns="0" tIns="0" rIns="0" bIns="0" rtlCol="0"/>
          <a:lstStyle/>
          <a:p>
            <a:endParaRPr sz="1090"/>
          </a:p>
        </p:txBody>
      </p:sp>
      <p:sp>
        <p:nvSpPr>
          <p:cNvPr id="21" name="object 21"/>
          <p:cNvSpPr/>
          <p:nvPr>
            <p:custDataLst>
              <p:tags r:id="rId7"/>
            </p:custDataLst>
          </p:nvPr>
        </p:nvSpPr>
        <p:spPr>
          <a:xfrm>
            <a:off x="8591255" y="143246"/>
            <a:ext cx="3389900" cy="753565"/>
          </a:xfrm>
          <a:prstGeom prst="rect">
            <a:avLst/>
          </a:prstGeom>
          <a:blipFill>
            <a:blip r:embed="rId8" cstate="print"/>
            <a:stretch>
              <a:fillRect/>
            </a:stretch>
          </a:blipFill>
        </p:spPr>
        <p:txBody>
          <a:bodyPr wrap="square" lIns="0" tIns="0" rIns="0" bIns="0" rtlCol="0"/>
          <a:lstStyle/>
          <a:p>
            <a:endParaRPr sz="109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9668" y="332505"/>
            <a:ext cx="4092757" cy="23358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Holographic LED Screen Specs</a:t>
            </a:r>
            <a:endParaRPr lang="zh-CN" altLang="en-US"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4" name="表格 3"/>
          <p:cNvGraphicFramePr/>
          <p:nvPr>
            <p:custDataLst>
              <p:tags r:id="rId1"/>
            </p:custDataLst>
          </p:nvPr>
        </p:nvGraphicFramePr>
        <p:xfrm>
          <a:off x="1048871" y="779929"/>
          <a:ext cx="9829165" cy="5895340"/>
        </p:xfrm>
        <a:graphic>
          <a:graphicData uri="http://schemas.openxmlformats.org/drawingml/2006/table">
            <a:tbl>
              <a:tblPr firstRow="1" bandRow="1">
                <a:tableStyleId>{7DF18680-E054-41AD-8BC1-D1AEF772440D}</a:tableStyleId>
              </a:tblPr>
              <a:tblGrid>
                <a:gridCol w="2976282"/>
                <a:gridCol w="3460376"/>
                <a:gridCol w="3392379"/>
              </a:tblGrid>
              <a:tr h="29436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bg1"/>
                          </a:solidFill>
                          <a:latin typeface="微软雅黑" panose="020B0503020204020204" pitchFamily="34" charset="-122"/>
                          <a:ea typeface="微软雅黑" panose="020B0503020204020204" pitchFamily="34" charset="-122"/>
                          <a:cs typeface="+mn-cs"/>
                        </a:rPr>
                        <a:t>Item</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L="12700" marR="12700" marT="12700" anchor="b">
                    <a:solidFill>
                      <a:srgbClr val="5B9B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bg1"/>
                          </a:solidFill>
                          <a:latin typeface="微软雅黑" panose="020B0503020204020204" pitchFamily="34" charset="-122"/>
                          <a:ea typeface="微软雅黑" panose="020B0503020204020204" pitchFamily="34" charset="-122"/>
                          <a:cs typeface="+mn-cs"/>
                        </a:rPr>
                        <a:t>M3</a:t>
                      </a:r>
                      <a:endParaRPr lang="en-US"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L="12700" marR="12700" marT="12700" anchor="b">
                    <a:solidFill>
                      <a:srgbClr val="5B9B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bg1"/>
                          </a:solidFill>
                          <a:latin typeface="微软雅黑" panose="020B0503020204020204" pitchFamily="34" charset="-122"/>
                          <a:ea typeface="微软雅黑" panose="020B0503020204020204" pitchFamily="34" charset="-122"/>
                          <a:cs typeface="+mn-cs"/>
                        </a:rPr>
                        <a:t>M6</a:t>
                      </a:r>
                      <a:endParaRPr lang="en-US"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L="12700" marR="12700" marT="12700" anchor="b">
                    <a:solidFill>
                      <a:srgbClr val="5B9BD5"/>
                    </a:solidFill>
                  </a:tcPr>
                </a:tc>
              </a:tr>
              <a:tr h="258951">
                <a:tc>
                  <a:txBody>
                    <a:bodyPr/>
                    <a:lstStyle/>
                    <a:p>
                      <a:pPr indent="0" algn="ctr">
                        <a:buNone/>
                      </a:pPr>
                      <a:r>
                        <a:rPr lang="en-US" altLang="zh-CN" sz="1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Size</a:t>
                      </a: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(mm)</a:t>
                      </a:r>
                      <a:endParaRPr lang="zh-CN" altLang="en-US" sz="1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b"/>
                </a:tc>
                <a:tc>
                  <a:txBody>
                    <a:bodyPr/>
                    <a:lstStyle/>
                    <a:p>
                      <a:pPr indent="0" algn="ctr">
                        <a:buNone/>
                      </a:pPr>
                      <a:r>
                        <a:rPr lang="en-US" altLang="zh-CN" sz="10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1000*2000</a:t>
                      </a:r>
                      <a:endParaRPr lang="en-US" altLang="en-US" sz="10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b"/>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2000*2000</a:t>
                      </a:r>
                      <a:endParaRPr lang="en-US" altLang="en-US" sz="1000" b="0" kern="120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marL="12700" marR="12700" marT="12700" anchor="b"/>
                </a:tc>
              </a:tr>
              <a:tr h="163195">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Pixel Pitch (mm)</a:t>
                      </a:r>
                      <a:endPar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sz="1000" b="0" dirty="0">
                          <a:solidFill>
                            <a:schemeClr val="tx1">
                              <a:lumMod val="65000"/>
                              <a:lumOff val="35000"/>
                            </a:schemeClr>
                          </a:solidFill>
                          <a:latin typeface="微软雅黑" panose="020B0503020204020204" pitchFamily="34" charset="-122"/>
                          <a:ea typeface="微软雅黑" panose="020B0503020204020204" pitchFamily="34" charset="-122"/>
                        </a:rPr>
                        <a:t>Horizontal: 3.91, Vertical: 3.91</a:t>
                      </a:r>
                      <a:endParaRPr sz="1000" b="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marL="12700" marR="12700" marT="12700" anchor="b"/>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sz="1000" b="0" dirty="0">
                          <a:solidFill>
                            <a:schemeClr val="tx1">
                              <a:lumMod val="65000"/>
                              <a:lumOff val="35000"/>
                            </a:schemeClr>
                          </a:solidFill>
                          <a:latin typeface="微软雅黑" panose="020B0503020204020204" pitchFamily="34" charset="-122"/>
                          <a:ea typeface="微软雅黑" panose="020B0503020204020204" pitchFamily="34" charset="-122"/>
                        </a:rPr>
                        <a:t>Horizontal: </a:t>
                      </a: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6.25</a:t>
                      </a:r>
                      <a:r>
                        <a:rPr sz="1000" b="0" dirty="0">
                          <a:solidFill>
                            <a:schemeClr val="tx1">
                              <a:lumMod val="65000"/>
                              <a:lumOff val="35000"/>
                            </a:schemeClr>
                          </a:solidFill>
                          <a:latin typeface="微软雅黑" panose="020B0503020204020204" pitchFamily="34" charset="-122"/>
                          <a:ea typeface="微软雅黑" panose="020B0503020204020204" pitchFamily="34" charset="-122"/>
                        </a:rPr>
                        <a:t>, Vertical: </a:t>
                      </a: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6.25</a:t>
                      </a:r>
                      <a:endParaRPr 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marL="12700" marR="12700" marT="12700" anchor="b"/>
                </a:tc>
              </a:tr>
              <a:tr h="227563">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Pixel Density (dot/ m²)</a:t>
                      </a:r>
                      <a:endPar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65536</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25600</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r>
              <a:tr h="2286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Profile Dimension (mm)</a:t>
                      </a:r>
                      <a:endPar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1021x2452*500</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2021x2452*500</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r>
              <a:tr h="2159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dirty="0" err="1">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Dipslay</a:t>
                      </a: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 Dimension(mm)</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1000*2000</a:t>
                      </a:r>
                      <a:endPar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2000*2000</a:t>
                      </a:r>
                      <a:endPar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r>
              <a:tr h="26696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Resolution</a:t>
                      </a:r>
                      <a:r>
                        <a:rPr lang="zh-CN" altLang="zh-CN" sz="1000" b="1" dirty="0">
                          <a:solidFill>
                            <a:schemeClr val="tx1">
                              <a:lumMod val="65000"/>
                              <a:lumOff val="35000"/>
                            </a:schemeClr>
                          </a:solidFill>
                          <a:latin typeface="微软雅黑" panose="020B0503020204020204" pitchFamily="34" charset="-122"/>
                          <a:ea typeface="微软雅黑" panose="020B0503020204020204" pitchFamily="34" charset="-122"/>
                        </a:rPr>
                        <a:t>（dot）</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256x512</a:t>
                      </a:r>
                      <a:endPar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320x320</a:t>
                      </a:r>
                      <a:endParaRPr 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r>
              <a:tr h="2159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Weight</a:t>
                      </a: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(Kg/SET)</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37</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a:txBody>
                    <a:bodyPr/>
                    <a:lstStyle/>
                    <a:p>
                      <a:pPr indent="0" algn="ctr">
                        <a:buNone/>
                      </a:pPr>
                      <a:r>
                        <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58</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kern="1200" dirty="0">
                          <a:solidFill>
                            <a:schemeClr val="tx1">
                              <a:lumMod val="65000"/>
                              <a:lumOff val="35000"/>
                            </a:schemeClr>
                          </a:solidFill>
                          <a:latin typeface="微软雅黑" panose="020B0503020204020204" pitchFamily="34" charset="-122"/>
                          <a:ea typeface="微软雅黑" panose="020B0503020204020204" pitchFamily="34" charset="-122"/>
                        </a:rPr>
                        <a:t>Brightness(cd/ m²)</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kern="1200" dirty="0">
                          <a:solidFill>
                            <a:schemeClr val="tx1">
                              <a:lumMod val="65000"/>
                              <a:lumOff val="35000"/>
                            </a:schemeClr>
                          </a:solidFill>
                          <a:latin typeface="微软雅黑" panose="020B0503020204020204" pitchFamily="34" charset="-122"/>
                          <a:ea typeface="微软雅黑" panose="020B0503020204020204" pitchFamily="34" charset="-122"/>
                        </a:rPr>
                        <a:t>4000</a:t>
                      </a:r>
                      <a:endParaRPr lang="en-US" altLang="en-US" sz="1000" b="0" kern="120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marL="12700" marR="12700" marT="12700" anchor="ctr"/>
                </a:tc>
              </a:tr>
              <a:tr h="2160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Encapsulation Type</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Combo Design</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160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Scanning</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Static</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160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Lifespan</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 100,000.00 hours</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160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Pixel Configuration</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RGB 3-In-1</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16000">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Grey Scale</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65536（16bit）</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73217">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Average Power Consumption </a:t>
                      </a:r>
                      <a:r>
                        <a:rPr lang="zh-CN" altLang="zh-CN" sz="1000" b="1" dirty="0">
                          <a:solidFill>
                            <a:schemeClr val="tx1">
                              <a:lumMod val="65000"/>
                              <a:lumOff val="35000"/>
                            </a:schemeClr>
                          </a:solidFill>
                          <a:latin typeface="微软雅黑" panose="020B0503020204020204" pitchFamily="34" charset="-122"/>
                          <a:ea typeface="微软雅黑" panose="020B0503020204020204" pitchFamily="34" charset="-122"/>
                        </a:rPr>
                        <a:t>(W/</a:t>
                      </a: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 m²)</a:t>
                      </a:r>
                      <a:endPar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280</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2225">
                <a:tc>
                  <a:txBody>
                    <a:bodyPr/>
                    <a:lstStyle/>
                    <a:p>
                      <a:pPr indent="0" algn="ctr">
                        <a:buNone/>
                      </a:pPr>
                      <a:r>
                        <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Maximum Power Consumption (W/ m²)</a:t>
                      </a:r>
                      <a:endPar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800</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2225">
                <a:tc>
                  <a:txBody>
                    <a:bodyPr/>
                    <a:lstStyle/>
                    <a:p>
                      <a:pPr indent="0" algn="ctr">
                        <a:buNone/>
                      </a:pPr>
                      <a:r>
                        <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Control System</a:t>
                      </a:r>
                      <a:endParaRPr lang="en-US"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err="1">
                          <a:solidFill>
                            <a:schemeClr val="tx1">
                              <a:lumMod val="65000"/>
                              <a:lumOff val="35000"/>
                            </a:schemeClr>
                          </a:solidFill>
                          <a:latin typeface="微软雅黑" panose="020B0503020204020204" pitchFamily="34" charset="-122"/>
                          <a:ea typeface="微软雅黑" panose="020B0503020204020204" pitchFamily="34" charset="-122"/>
                        </a:rPr>
                        <a:t>Colorlight</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Connection Type</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Supporting </a:t>
                      </a:r>
                      <a:r>
                        <a:rPr lang="en-US" altLang="zh-CN" sz="1000" b="0" dirty="0" err="1">
                          <a:solidFill>
                            <a:schemeClr val="tx1">
                              <a:lumMod val="65000"/>
                              <a:lumOff val="35000"/>
                            </a:schemeClr>
                          </a:solidFill>
                          <a:latin typeface="微软雅黑" panose="020B0503020204020204" pitchFamily="34" charset="-122"/>
                          <a:ea typeface="微软雅黑" panose="020B0503020204020204" pitchFamily="34" charset="-122"/>
                        </a:rPr>
                        <a:t>WiFi</a:t>
                      </a: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 / DVI / HDMI / DP / USB / RJ45 / Network Remote Control</a:t>
                      </a: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Based on the controller model</a:t>
                      </a: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16685">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Input Voltage</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AC100~240V 50/60Hz</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Working Voltage for Module</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sz="1000" b="0" dirty="0">
                          <a:solidFill>
                            <a:schemeClr val="tx1">
                              <a:lumMod val="65000"/>
                              <a:lumOff val="35000"/>
                            </a:schemeClr>
                          </a:solidFill>
                          <a:latin typeface="微软雅黑" panose="020B0503020204020204" pitchFamily="34" charset="-122"/>
                          <a:ea typeface="微软雅黑" panose="020B0503020204020204" pitchFamily="34" charset="-122"/>
                        </a:rPr>
                        <a:t>DC4.7~5V ±0.2V</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Cabinet Material</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Aviation Aluminum Alloy</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Maintenance Way</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Front</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Installation Environment</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Indoor</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Working Temperature &amp; Humidity</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Temperature: -10~40℃     Humidity: 10%-90% (Without condensation)</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r h="243719">
                <a:tc>
                  <a:txBody>
                    <a:bodyPr/>
                    <a:lstStyle/>
                    <a:p>
                      <a:pPr indent="0" algn="ctr">
                        <a:buNone/>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Installation Way</a:t>
                      </a: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gridSpan="2">
                  <a:txBody>
                    <a:bodyPr/>
                    <a:lstStyle/>
                    <a:p>
                      <a:pPr indent="0" algn="ctr">
                        <a:buNone/>
                      </a:pPr>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rPr>
                        <a:t>Mobile Bracket</a:t>
                      </a:r>
                      <a:endParaRPr lang="en-US" altLang="en-US" sz="1000" b="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R" panose="00020600040101010101" pitchFamily="18" charset="-122"/>
                      </a:endParaRPr>
                    </a:p>
                  </a:txBody>
                  <a:tcPr marL="12700" marR="12700" marT="12700" anchor="b"/>
                </a:tc>
                <a:tc hMerge="1">
                  <a:tcPr/>
                </a:tc>
              </a:tr>
            </a:tbl>
          </a:graphicData>
        </a:graphic>
      </p:graphicFrame>
      <p:sp>
        <p:nvSpPr>
          <p:cNvPr id="3" name="object 3"/>
          <p:cNvSpPr/>
          <p:nvPr>
            <p:custDataLst>
              <p:tags r:id="rId2"/>
            </p:custDataLst>
          </p:nvPr>
        </p:nvSpPr>
        <p:spPr>
          <a:xfrm>
            <a:off x="428" y="6539786"/>
            <a:ext cx="634701" cy="317732"/>
          </a:xfrm>
          <a:prstGeom prst="rect">
            <a:avLst/>
          </a:prstGeom>
          <a:blipFill>
            <a:blip r:embed="rId3" cstate="print"/>
            <a:stretch>
              <a:fillRect/>
            </a:stretch>
          </a:blipFill>
        </p:spPr>
        <p:txBody>
          <a:bodyPr wrap="square" lIns="0" tIns="0" rIns="0" bIns="0" rtlCol="0"/>
          <a:lstStyle/>
          <a:p>
            <a:endParaRPr sz="1090"/>
          </a:p>
        </p:txBody>
      </p:sp>
      <p:sp>
        <p:nvSpPr>
          <p:cNvPr id="6" name="object 4"/>
          <p:cNvSpPr/>
          <p:nvPr>
            <p:custDataLst>
              <p:tags r:id="rId4"/>
            </p:custDataLst>
          </p:nvPr>
        </p:nvSpPr>
        <p:spPr>
          <a:xfrm>
            <a:off x="428" y="6228912"/>
            <a:ext cx="323827" cy="329923"/>
          </a:xfrm>
          <a:prstGeom prst="rect">
            <a:avLst/>
          </a:prstGeom>
          <a:blipFill>
            <a:blip r:embed="rId5" cstate="print"/>
            <a:stretch>
              <a:fillRect/>
            </a:stretch>
          </a:blipFill>
        </p:spPr>
        <p:txBody>
          <a:bodyPr wrap="square" lIns="0" tIns="0" rIns="0" bIns="0" rtlCol="0"/>
          <a:lstStyle/>
          <a:p>
            <a:endParaRPr sz="1090"/>
          </a:p>
        </p:txBody>
      </p:sp>
      <p:sp>
        <p:nvSpPr>
          <p:cNvPr id="21" name="object 21"/>
          <p:cNvSpPr/>
          <p:nvPr>
            <p:custDataLst>
              <p:tags r:id="rId6"/>
            </p:custDataLst>
          </p:nvPr>
        </p:nvSpPr>
        <p:spPr>
          <a:xfrm>
            <a:off x="8591255" y="143246"/>
            <a:ext cx="3389900" cy="753565"/>
          </a:xfrm>
          <a:prstGeom prst="rect">
            <a:avLst/>
          </a:prstGeom>
          <a:blipFill>
            <a:blip r:embed="rId7" cstate="print"/>
            <a:stretch>
              <a:fillRect/>
            </a:stretch>
          </a:blipFill>
        </p:spPr>
        <p:txBody>
          <a:bodyPr wrap="square" lIns="0" tIns="0" rIns="0" bIns="0" rtlCol="0"/>
          <a:lstStyle/>
          <a:p>
            <a:endParaRPr sz="1090"/>
          </a:p>
        </p:txBody>
      </p:sp>
    </p:spTree>
  </p:cSld>
  <p:clrMapOvr>
    <a:masterClrMapping/>
  </p:clrMapOvr>
  <p:transition spd="slow">
    <p:wipe/>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UNIT_TABLE_BEAUTIFY" val="smartTable{a1e932b2-5641-49b7-a3c2-5d4f71cf47d5}"/>
  <p:tag name="TABLE_ENDDRAG_ORIGIN_RECT" val="578*417"/>
  <p:tag name="TABLE_ENDDRAG_RECT" val="310*85*578*417"/>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UNIT_TABLE_BEAUTIFY" val="smartTable{a1e932b2-5641-49b7-a3c2-5d4f71cf47d5}"/>
  <p:tag name="TABLE_ENDDRAG_ORIGIN_RECT" val="578*417"/>
  <p:tag name="TABLE_ENDDRAG_RECT" val="310*85*578*417"/>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COMMONDATA" val="eyJjb3VudCI6MTQsImhkaWQiOiIwZGIxMTkxMTRmMzMwOTAxNjk0YjU0ZTQwNzEzNjA4YyIsInVzZXJDb3VudCI6OX0="/>
  <p:tag name="KSO_WPP_MARK_KEY" val="d16aad21-802d-4bc0-8770-5da05dbc4d3b"/>
</p:tagLst>
</file>

<file path=ppt/tags/tag5.xml><?xml version="1.0" encoding="utf-8"?>
<p:tagLst xmlns:p="http://schemas.openxmlformats.org/presentationml/2006/main">
  <p:tag name="KSO_WM_BEAUTIFY_FLAG" val=""/>
  <p:tag name="KSO_WM_UNIT_PLACING_PICTURE_USER_VIEWPORT" val="{&quot;height&quot;:500.36535433070867,&quot;width&quot;:999.5291338582678}"/>
</p:tagLst>
</file>

<file path=ppt/tags/tag6.xml><?xml version="1.0" encoding="utf-8"?>
<p:tagLst xmlns:p="http://schemas.openxmlformats.org/presentationml/2006/main">
  <p:tag name="KSO_WM_BEAUTIFY_FLAG" val=""/>
  <p:tag name="KSO_WM_UNIT_PLACING_PICTURE_USER_VIEWPORT" val="{&quot;height&quot;:519.5637795275591,&quot;width&quot;:509.96377952755904}"/>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7442</Words>
  <Application>WPS 演示</Application>
  <PresentationFormat>宽屏</PresentationFormat>
  <Paragraphs>367</Paragraphs>
  <Slides>13</Slides>
  <Notes>11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13</vt:i4>
      </vt:variant>
    </vt:vector>
  </HeadingPairs>
  <TitlesOfParts>
    <vt:vector size="30" baseType="lpstr">
      <vt:lpstr>Arial</vt:lpstr>
      <vt:lpstr>宋体</vt:lpstr>
      <vt:lpstr>Wingdings</vt:lpstr>
      <vt:lpstr>Calibri</vt:lpstr>
      <vt:lpstr>微软雅黑</vt:lpstr>
      <vt:lpstr>阿里巴巴普惠体 B</vt:lpstr>
      <vt:lpstr>Yu Gothic UI</vt:lpstr>
      <vt:lpstr>Swis721 Blk BT</vt:lpstr>
      <vt:lpstr>字魂57号-创细黑</vt:lpstr>
      <vt:lpstr>阿里巴巴普惠体 R</vt:lpstr>
      <vt:lpstr>Arial</vt:lpstr>
      <vt:lpstr>Arial Narrow</vt:lpstr>
      <vt:lpstr>Tahoma</vt:lpstr>
      <vt:lpstr>等线</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CONTACT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ming an</dc:creator>
  <cp:lastModifiedBy>-Sunshine_晓文</cp:lastModifiedBy>
  <cp:revision>89</cp:revision>
  <dcterms:created xsi:type="dcterms:W3CDTF">2019-07-24T01:14:00Z</dcterms:created>
  <dcterms:modified xsi:type="dcterms:W3CDTF">2023-04-27T06:20:31Z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KSOTemplateUUID">
    <vt:lpwstr>v1.0_mb_Ev2Ww63SF3TtUdBbKnZBUw==</vt:lpwstr>
  </property>
  <property fmtid="{D5CDD505-2E9C-101B-9397-08002B2CF9AE}" pid="4" name="ICV">
    <vt:lpwstr>ECC1586EAE9B4A73BBBE7119AF71C0F0_12</vt:lpwstr>
  </property>
</Properties>
</file>